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3952" r:id="rId5"/>
  </p:sldMasterIdLst>
  <p:notesMasterIdLst>
    <p:notesMasterId r:id="rId37"/>
  </p:notesMasterIdLst>
  <p:sldIdLst>
    <p:sldId id="256" r:id="rId6"/>
    <p:sldId id="257" r:id="rId7"/>
    <p:sldId id="2147471982" r:id="rId8"/>
    <p:sldId id="259" r:id="rId9"/>
    <p:sldId id="2147471962" r:id="rId10"/>
    <p:sldId id="260" r:id="rId11"/>
    <p:sldId id="2147471969" r:id="rId12"/>
    <p:sldId id="2147471948" r:id="rId13"/>
    <p:sldId id="2147471953" r:id="rId14"/>
    <p:sldId id="2147471958" r:id="rId15"/>
    <p:sldId id="2147471968" r:id="rId16"/>
    <p:sldId id="2147471957" r:id="rId17"/>
    <p:sldId id="2147471956" r:id="rId18"/>
    <p:sldId id="2147471970" r:id="rId19"/>
    <p:sldId id="2147471952" r:id="rId20"/>
    <p:sldId id="2147471963" r:id="rId21"/>
    <p:sldId id="2147471966" r:id="rId22"/>
    <p:sldId id="2147471967" r:id="rId23"/>
    <p:sldId id="2147471949" r:id="rId24"/>
    <p:sldId id="2147471959" r:id="rId25"/>
    <p:sldId id="2147471964" r:id="rId26"/>
    <p:sldId id="2147471965" r:id="rId27"/>
    <p:sldId id="2147471961" r:id="rId28"/>
    <p:sldId id="2147471960" r:id="rId29"/>
    <p:sldId id="2147471971" r:id="rId30"/>
    <p:sldId id="2147471950" r:id="rId31"/>
    <p:sldId id="985" r:id="rId32"/>
    <p:sldId id="2147471983" r:id="rId33"/>
    <p:sldId id="266" r:id="rId34"/>
    <p:sldId id="2147471955" r:id="rId35"/>
    <p:sldId id="214747195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2147471982"/>
            <p14:sldId id="259"/>
          </p14:sldIdLst>
        </p14:section>
        <p14:section name="Solutions" id="{F9B61C43-53E1-42BF-A12D-0909DD0DAC9E}">
          <p14:sldIdLst>
            <p14:sldId id="2147471962"/>
            <p14:sldId id="260"/>
          </p14:sldIdLst>
        </p14:section>
        <p14:section name="Similarities" id="{F6854B03-D505-4824-A094-DC6043A09B21}">
          <p14:sldIdLst>
            <p14:sldId id="2147471969"/>
            <p14:sldId id="2147471948"/>
            <p14:sldId id="2147471953"/>
            <p14:sldId id="2147471958"/>
            <p14:sldId id="2147471968"/>
            <p14:sldId id="2147471957"/>
            <p14:sldId id="2147471956"/>
          </p14:sldIdLst>
        </p14:section>
        <p14:section name="Backup &amp; Recovery options Nuances" id="{B2A3F94F-D38A-4E8C-A42E-219BBA0005AF}">
          <p14:sldIdLst>
            <p14:sldId id="2147471970"/>
            <p14:sldId id="2147471952"/>
            <p14:sldId id="2147471963"/>
            <p14:sldId id="2147471966"/>
            <p14:sldId id="2147471967"/>
            <p14:sldId id="2147471949"/>
            <p14:sldId id="2147471959"/>
            <p14:sldId id="2147471964"/>
            <p14:sldId id="2147471965"/>
            <p14:sldId id="2147471961"/>
            <p14:sldId id="2147471960"/>
          </p14:sldIdLst>
        </p14:section>
        <p14:section name="Things we can do to prepare" id="{4CDE7E80-B5F0-4598-91DB-29153F4FA3C7}">
          <p14:sldIdLst>
            <p14:sldId id="2147471971"/>
            <p14:sldId id="2147471950"/>
          </p14:sldIdLst>
        </p14:section>
        <p14:section name="Closing" id="{9C717849-1993-4BF2-92D8-5E9760F3D4B1}">
          <p14:sldIdLst>
            <p14:sldId id="985"/>
            <p14:sldId id="2147471983"/>
            <p14:sldId id="266"/>
            <p14:sldId id="2147471955"/>
            <p14:sldId id="21474719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02588-8631-40E0-97F4-C151BB328249}" v="2" dt="2023-09-27T14:31:28.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autoAdjust="0"/>
    <p:restoredTop sz="63188" autoAdjust="0"/>
  </p:normalViewPr>
  <p:slideViewPr>
    <p:cSldViewPr snapToGrid="0">
      <p:cViewPr varScale="1">
        <p:scale>
          <a:sx n="69" d="100"/>
          <a:sy n="69" d="100"/>
        </p:scale>
        <p:origin x="13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5E302588-8631-40E0-97F4-C151BB328249}"/>
    <pc:docChg chg="undo custSel delSld modSld sldOrd modSection">
      <pc:chgData name="Daniel Taylor" userId="42937e0f-debd-49d1-809c-cfa34592ca96" providerId="ADAL" clId="{5E302588-8631-40E0-97F4-C151BB328249}" dt="2023-09-27T14:33:33.815" v="182" actId="255"/>
      <pc:docMkLst>
        <pc:docMk/>
      </pc:docMkLst>
      <pc:sldChg chg="modSp mod">
        <pc:chgData name="Daniel Taylor" userId="42937e0f-debd-49d1-809c-cfa34592ca96" providerId="ADAL" clId="{5E302588-8631-40E0-97F4-C151BB328249}" dt="2023-09-27T14:28:39.812" v="168" actId="20577"/>
        <pc:sldMkLst>
          <pc:docMk/>
          <pc:sldMk cId="1291145853" sldId="256"/>
        </pc:sldMkLst>
        <pc:spChg chg="mod">
          <ac:chgData name="Daniel Taylor" userId="42937e0f-debd-49d1-809c-cfa34592ca96" providerId="ADAL" clId="{5E302588-8631-40E0-97F4-C151BB328249}" dt="2023-09-27T14:28:39.812" v="168" actId="20577"/>
          <ac:spMkLst>
            <pc:docMk/>
            <pc:sldMk cId="1291145853" sldId="256"/>
            <ac:spMk id="3" creationId="{05EA72C2-BEDD-3C81-500B-C28A32E50FA0}"/>
          </ac:spMkLst>
        </pc:spChg>
      </pc:sldChg>
      <pc:sldChg chg="modSp mod">
        <pc:chgData name="Daniel Taylor" userId="42937e0f-debd-49d1-809c-cfa34592ca96" providerId="ADAL" clId="{5E302588-8631-40E0-97F4-C151BB328249}" dt="2023-09-27T14:33:33.815" v="182" actId="255"/>
        <pc:sldMkLst>
          <pc:docMk/>
          <pc:sldMk cId="3002095744" sldId="257"/>
        </pc:sldMkLst>
        <pc:spChg chg="mod">
          <ac:chgData name="Daniel Taylor" userId="42937e0f-debd-49d1-809c-cfa34592ca96" providerId="ADAL" clId="{5E302588-8631-40E0-97F4-C151BB328249}" dt="2023-09-27T14:33:33.815" v="182" actId="255"/>
          <ac:spMkLst>
            <pc:docMk/>
            <pc:sldMk cId="3002095744" sldId="257"/>
            <ac:spMk id="6" creationId="{A3004E68-2BAC-5319-566E-E8AC5E3851D7}"/>
          </ac:spMkLst>
        </pc:spChg>
      </pc:sldChg>
      <pc:sldChg chg="del">
        <pc:chgData name="Daniel Taylor" userId="42937e0f-debd-49d1-809c-cfa34592ca96" providerId="ADAL" clId="{5E302588-8631-40E0-97F4-C151BB328249}" dt="2023-09-05T02:19:35.129" v="0" actId="47"/>
        <pc:sldMkLst>
          <pc:docMk/>
          <pc:sldMk cId="2381171332" sldId="356"/>
        </pc:sldMkLst>
      </pc:sldChg>
      <pc:sldChg chg="del">
        <pc:chgData name="Daniel Taylor" userId="42937e0f-debd-49d1-809c-cfa34592ca96" providerId="ADAL" clId="{5E302588-8631-40E0-97F4-C151BB328249}" dt="2023-09-05T02:19:35.129" v="0" actId="47"/>
        <pc:sldMkLst>
          <pc:docMk/>
          <pc:sldMk cId="467075466" sldId="357"/>
        </pc:sldMkLst>
      </pc:sldChg>
      <pc:sldChg chg="del">
        <pc:chgData name="Daniel Taylor" userId="42937e0f-debd-49d1-809c-cfa34592ca96" providerId="ADAL" clId="{5E302588-8631-40E0-97F4-C151BB328249}" dt="2023-09-27T12:08:37.446" v="116" actId="47"/>
        <pc:sldMkLst>
          <pc:docMk/>
          <pc:sldMk cId="4119432550" sldId="973"/>
        </pc:sldMkLst>
      </pc:sldChg>
      <pc:sldChg chg="del">
        <pc:chgData name="Daniel Taylor" userId="42937e0f-debd-49d1-809c-cfa34592ca96" providerId="ADAL" clId="{5E302588-8631-40E0-97F4-C151BB328249}" dt="2023-09-27T12:09:04.874" v="117" actId="47"/>
        <pc:sldMkLst>
          <pc:docMk/>
          <pc:sldMk cId="97414256" sldId="974"/>
        </pc:sldMkLst>
      </pc:sldChg>
      <pc:sldChg chg="addSp modSp mod">
        <pc:chgData name="Daniel Taylor" userId="42937e0f-debd-49d1-809c-cfa34592ca96" providerId="ADAL" clId="{5E302588-8631-40E0-97F4-C151BB328249}" dt="2023-09-27T13:04:31.722" v="122" actId="1076"/>
        <pc:sldMkLst>
          <pc:docMk/>
          <pc:sldMk cId="2199009912" sldId="2147471952"/>
        </pc:sldMkLst>
        <pc:picChg chg="add mod">
          <ac:chgData name="Daniel Taylor" userId="42937e0f-debd-49d1-809c-cfa34592ca96" providerId="ADAL" clId="{5E302588-8631-40E0-97F4-C151BB328249}" dt="2023-09-27T13:04:31.722" v="122" actId="1076"/>
          <ac:picMkLst>
            <pc:docMk/>
            <pc:sldMk cId="2199009912" sldId="2147471952"/>
            <ac:picMk id="6" creationId="{5F38BC67-500A-7B20-67EF-86799DF20C45}"/>
          </ac:picMkLst>
        </pc:picChg>
      </pc:sldChg>
      <pc:sldChg chg="modSp mod">
        <pc:chgData name="Daniel Taylor" userId="42937e0f-debd-49d1-809c-cfa34592ca96" providerId="ADAL" clId="{5E302588-8631-40E0-97F4-C151BB328249}" dt="2023-09-18T19:50:02.753" v="115" actId="20577"/>
        <pc:sldMkLst>
          <pc:docMk/>
          <pc:sldMk cId="1230197202" sldId="2147471961"/>
        </pc:sldMkLst>
        <pc:spChg chg="mod">
          <ac:chgData name="Daniel Taylor" userId="42937e0f-debd-49d1-809c-cfa34592ca96" providerId="ADAL" clId="{5E302588-8631-40E0-97F4-C151BB328249}" dt="2023-09-18T19:50:02.753" v="115" actId="20577"/>
          <ac:spMkLst>
            <pc:docMk/>
            <pc:sldMk cId="1230197202" sldId="2147471961"/>
            <ac:spMk id="3" creationId="{46C41D8C-0159-72F5-E638-F42C0E804B32}"/>
          </ac:spMkLst>
        </pc:spChg>
      </pc:sldChg>
      <pc:sldChg chg="ord">
        <pc:chgData name="Daniel Taylor" userId="42937e0f-debd-49d1-809c-cfa34592ca96" providerId="ADAL" clId="{5E302588-8631-40E0-97F4-C151BB328249}" dt="2023-09-27T13:26:06.012" v="157"/>
        <pc:sldMkLst>
          <pc:docMk/>
          <pc:sldMk cId="2622329409" sldId="2147471964"/>
        </pc:sldMkLst>
      </pc:sldChg>
      <pc:sldChg chg="modSp mod ord">
        <pc:chgData name="Daniel Taylor" userId="42937e0f-debd-49d1-809c-cfa34592ca96" providerId="ADAL" clId="{5E302588-8631-40E0-97F4-C151BB328249}" dt="2023-09-27T13:25:43.396" v="155"/>
        <pc:sldMkLst>
          <pc:docMk/>
          <pc:sldMk cId="811225473" sldId="2147471965"/>
        </pc:sldMkLst>
        <pc:spChg chg="mod">
          <ac:chgData name="Daniel Taylor" userId="42937e0f-debd-49d1-809c-cfa34592ca96" providerId="ADAL" clId="{5E302588-8631-40E0-97F4-C151BB328249}" dt="2023-09-27T13:25:20.956" v="153" actId="20577"/>
          <ac:spMkLst>
            <pc:docMk/>
            <pc:sldMk cId="811225473" sldId="2147471965"/>
            <ac:spMk id="4" creationId="{37FD399E-5232-9FC3-8FA8-E86A694B6F1F}"/>
          </ac:spMkLst>
        </pc:spChg>
      </pc:sldChg>
      <pc:sldChg chg="mod modShow">
        <pc:chgData name="Daniel Taylor" userId="42937e0f-debd-49d1-809c-cfa34592ca96" providerId="ADAL" clId="{5E302588-8631-40E0-97F4-C151BB328249}" dt="2023-09-27T13:32:31.157" v="158" actId="729"/>
        <pc:sldMkLst>
          <pc:docMk/>
          <pc:sldMk cId="4262738744" sldId="2147471967"/>
        </pc:sldMkLst>
      </pc:sldChg>
      <pc:sldChg chg="modNotesTx">
        <pc:chgData name="Daniel Taylor" userId="42937e0f-debd-49d1-809c-cfa34592ca96" providerId="ADAL" clId="{5E302588-8631-40E0-97F4-C151BB328249}" dt="2023-09-16T13:32:51.689" v="21" actId="113"/>
        <pc:sldMkLst>
          <pc:docMk/>
          <pc:sldMk cId="616098444" sldId="2147471968"/>
        </pc:sldMkLst>
      </pc:sldChg>
      <pc:sldChg chg="del">
        <pc:chgData name="Daniel Taylor" userId="42937e0f-debd-49d1-809c-cfa34592ca96" providerId="ADAL" clId="{5E302588-8631-40E0-97F4-C151BB328249}" dt="2023-09-16T15:38:01.583" v="22" actId="47"/>
        <pc:sldMkLst>
          <pc:docMk/>
          <pc:sldMk cId="1141226334" sldId="21474719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backup/sql-support-matrix"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azure-sql/database/automated-backups-overview?view=azuresql#Backup%20frequenc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ommunity.microsoft.com/t5/fasttrack-for-azure/feature-comparison-of-azure-sql-database-azure-sql-managed/ba-p/315478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https://learn.microsoft.com/en-us/azure/backup/backup-sql-server-vm-from-vm-pane</a:t>
            </a:r>
          </a:p>
          <a:p>
            <a:endParaRPr lang="en-US" dirty="0"/>
          </a:p>
          <a:p>
            <a:r>
              <a:rPr lang="en-US" dirty="0"/>
              <a:t>https://learn.microsoft.com/en-us/azure/backup/backup-azure-sql-database</a:t>
            </a:r>
          </a:p>
          <a:p>
            <a:endParaRPr lang="en-US" dirty="0"/>
          </a:p>
          <a:p>
            <a:r>
              <a:rPr lang="en-US" dirty="0"/>
              <a:t>https://learn.microsoft.com/en-us/sql/relational-databases/backup-restore/sql-server-backup-to-url?view=sql-server-ver16</a:t>
            </a:r>
          </a:p>
          <a:p>
            <a:endParaRPr lang="en-US" dirty="0"/>
          </a:p>
          <a:p>
            <a:r>
              <a:rPr lang="en-US" dirty="0"/>
              <a:t>https://learn.microsoft.com/en-us/sql/relational-databases/backup-restore/sql-server-managed-backup-to-microsoft-azure?view=sql-server-ver16</a:t>
            </a:r>
          </a:p>
          <a:p>
            <a:endParaRPr lang="en-US" dirty="0"/>
          </a:p>
          <a:p>
            <a:r>
              <a:rPr lang="en-US" dirty="0"/>
              <a:t>https://learn.microsoft.com/en-us/azure/azure-sql/accelerated-database-recovery?view=azuresql</a:t>
            </a:r>
          </a:p>
          <a:p>
            <a:endParaRPr lang="en-US" dirty="0"/>
          </a:p>
          <a:p>
            <a:r>
              <a:rPr lang="en-US" dirty="0"/>
              <a:t>https://learn.microsoft.com/en-us/azure/azure-sql/managed-instance/restore-sample-database-quickstart?view=azuresql</a:t>
            </a:r>
          </a:p>
          <a:p>
            <a:endParaRPr lang="en-US" dirty="0"/>
          </a:p>
          <a:p>
            <a:r>
              <a:rPr lang="en-US" dirty="0"/>
              <a:t>https://learn.microsoft.com/en-us/azure/azure-sql/managed-instance/log-replay-service-migrate?view=azuresql&amp;tabs=sas-token</a:t>
            </a:r>
          </a:p>
          <a:p>
            <a:endParaRPr lang="en-US" dirty="0"/>
          </a:p>
          <a:p>
            <a:r>
              <a:rPr lang="en-US" dirty="0"/>
              <a:t>https://learn.microsoft.com/en-us/azure/azure-sql/database/long-term-retention-overview?view=azuresql</a:t>
            </a:r>
          </a:p>
          <a:p>
            <a:endParaRPr lang="en-US" dirty="0"/>
          </a:p>
          <a:p>
            <a:r>
              <a:rPr lang="en-US" dirty="0"/>
              <a:t>https://learn.microsoft.com/en-us/azure/azure-sql/database/automated-backups-overview?view=azuresql#backup-storage-redundancy</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Managed Backup</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4742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Backup to URL</a:t>
            </a:r>
            <a:endParaRPr lang="en-US" b="0" dirty="0"/>
          </a:p>
          <a:p>
            <a:r>
              <a:rPr lang="en-US" b="0" dirty="0"/>
              <a:t>https://learn.microsoft.com/en-us/sql/relational-databases/backup-restore/sql-server-backup-to-url?view=sql-server-ver16</a:t>
            </a:r>
          </a:p>
          <a:p>
            <a:endParaRPr lang="en-US" b="1"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282911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192927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300447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325745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Backup </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88492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169902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14077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Azure Backup for SQL Server</a:t>
            </a:r>
            <a:r>
              <a:rPr lang="en-US" b="0" i="0" dirty="0">
                <a:solidFill>
                  <a:srgbClr val="161616"/>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https://learn.microsoft.com/en-us/azure/backup/backup-sql-server-database-azure-vms</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52288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422393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Restore Database </a:t>
            </a:r>
          </a:p>
          <a:p>
            <a:r>
              <a:rPr lang="en-US" dirty="0"/>
              <a:t>https://learn.microsoft.com/en-us/azure/azure-sql/managed-instance/restore-sample-database-quickstart?view=azuresql</a:t>
            </a:r>
          </a:p>
          <a:p>
            <a:endParaRPr lang="en-US" dirty="0"/>
          </a:p>
          <a:p>
            <a:endParaRPr lang="en-US" dirty="0"/>
          </a:p>
          <a:p>
            <a:r>
              <a:rPr lang="en-US" dirty="0"/>
              <a:t>Monitor backups</a:t>
            </a:r>
          </a:p>
          <a:p>
            <a:r>
              <a:rPr lang="en-US" dirty="0"/>
              <a:t>https://learn.microsoft.com/en-us/azure/azure-sql/managed-instance/backup-activity-monitor?view=azuresql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41229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342900" marR="0" lvl="0">
              <a:spcBef>
                <a:spcPts val="0"/>
              </a:spcBef>
              <a:spcAft>
                <a:spcPts val="0"/>
              </a:spcAft>
            </a:pPr>
            <a:r>
              <a:rPr lang="en-US" sz="1200" b="1" dirty="0">
                <a:effectLst/>
                <a:latin typeface="Calibri" panose="020F0502020204030204" pitchFamily="34" charset="0"/>
              </a:rPr>
              <a:t>https://learn.microsoft.com/en-us/azure/azure-sql/database/transparent-data-encryption-tde-overview?view=azuresql&amp;tabs=azure-portal</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dirty="0"/>
          </a:p>
        </p:txBody>
      </p:sp>
    </p:spTree>
    <p:extLst>
      <p:ext uri="{BB962C8B-B14F-4D97-AF65-F5344CB8AC3E}">
        <p14:creationId xmlns:p14="http://schemas.microsoft.com/office/powerpoint/2010/main" val="196171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Restore Azure SQL DB</a:t>
            </a:r>
          </a:p>
          <a:p>
            <a:r>
              <a:rPr lang="en-US" dirty="0"/>
              <a:t>https://learn.microsoft.com/en-us/azure/azure-sql/database/recovery-using-backups?view=azuresql&amp;tabs=azure-portal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198939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backups </a:t>
            </a:r>
          </a:p>
          <a:p>
            <a:r>
              <a:rPr lang="en-US" dirty="0"/>
              <a:t>https://learn.microsoft.com/en-us/azure/azure-sql/database/hyperscale-automated-backups-overview?view=azuresql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23</a:t>
            </a:fld>
            <a:endParaRPr lang="en-US" dirty="0"/>
          </a:p>
        </p:txBody>
      </p:sp>
    </p:spTree>
    <p:extLst>
      <p:ext uri="{BB962C8B-B14F-4D97-AF65-F5344CB8AC3E}">
        <p14:creationId xmlns:p14="http://schemas.microsoft.com/office/powerpoint/2010/main" val="28918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61616"/>
                </a:solidFill>
                <a:effectLst/>
                <a:latin typeface="Segoe UI" panose="020B0502040204020203" pitchFamily="34" charset="0"/>
              </a:rPr>
              <a:t> If you specify W, one backup every week will be copied to the long-term storage. </a:t>
            </a:r>
          </a:p>
          <a:p>
            <a:pPr marL="171450" indent="-171450">
              <a:buFontTx/>
              <a:buChar char="-"/>
            </a:pPr>
            <a:r>
              <a:rPr lang="en-US" b="0" i="0" dirty="0">
                <a:solidFill>
                  <a:srgbClr val="161616"/>
                </a:solidFill>
                <a:effectLst/>
                <a:latin typeface="Segoe UI" panose="020B0502040204020203" pitchFamily="34" charset="0"/>
              </a:rPr>
              <a:t> If you specify M, the first backup of each month will be copied to the long-term storage.</a:t>
            </a:r>
          </a:p>
          <a:p>
            <a:pPr marL="171450" indent="-171450">
              <a:buFontTx/>
              <a:buChar char="-"/>
            </a:pPr>
            <a:r>
              <a:rPr lang="en-US" b="0" i="0" dirty="0">
                <a:solidFill>
                  <a:srgbClr val="161616"/>
                </a:solidFill>
                <a:effectLst/>
                <a:latin typeface="Segoe UI" panose="020B0502040204020203" pitchFamily="34" charset="0"/>
              </a:rPr>
              <a:t> If you specify Y, one backup during the week specified by WeekOfYear will be copied to the long-term storage.</a:t>
            </a:r>
          </a:p>
          <a:p>
            <a:pPr marL="171450" indent="-171450">
              <a:buFontTx/>
              <a:buChar char="-"/>
            </a:pPr>
            <a:r>
              <a:rPr lang="en-US" b="0" i="0" dirty="0">
                <a:solidFill>
                  <a:srgbClr val="161616"/>
                </a:solidFill>
                <a:effectLst/>
                <a:latin typeface="Segoe UI" panose="020B0502040204020203" pitchFamily="34" charset="0"/>
              </a:rPr>
              <a:t> If the specified WeekOfYear is in the past when the policy is configured, the first LTR backup will be created in the following year. </a:t>
            </a:r>
          </a:p>
          <a:p>
            <a:pPr marL="171450" indent="-171450">
              <a:buFontTx/>
              <a:buChar char="-"/>
            </a:pPr>
            <a:r>
              <a:rPr lang="en-US" b="0" i="0" dirty="0">
                <a:solidFill>
                  <a:srgbClr val="161616"/>
                </a:solidFill>
                <a:effectLst/>
                <a:latin typeface="Segoe UI" panose="020B0502040204020203" pitchFamily="34" charset="0"/>
              </a:rPr>
              <a:t> Each backup will be kept in the long-term storage according to the policy parameters that are configured when the LTR backup is created.</a:t>
            </a:r>
            <a:endParaRPr lang="en-US" dirty="0"/>
          </a:p>
          <a:p>
            <a:endParaRPr lang="en-US" dirty="0"/>
          </a:p>
          <a:p>
            <a:endParaRPr lang="en-US" dirty="0"/>
          </a:p>
          <a:p>
            <a:r>
              <a:rPr lang="en-US" dirty="0"/>
              <a:t>LTR</a:t>
            </a:r>
          </a:p>
          <a:p>
            <a:r>
              <a:rPr lang="en-US" dirty="0"/>
              <a:t>https://learn.microsoft.com/en-us/azure/azure-sql/database/long-term-retention-overview?view=azuresql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dirty="0"/>
          </a:p>
        </p:txBody>
      </p:sp>
    </p:spTree>
    <p:extLst>
      <p:ext uri="{BB962C8B-B14F-4D97-AF65-F5344CB8AC3E}">
        <p14:creationId xmlns:p14="http://schemas.microsoft.com/office/powerpoint/2010/main" val="9086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dirty="0"/>
          </a:p>
        </p:txBody>
      </p:sp>
    </p:spTree>
    <p:extLst>
      <p:ext uri="{BB962C8B-B14F-4D97-AF65-F5344CB8AC3E}">
        <p14:creationId xmlns:p14="http://schemas.microsoft.com/office/powerpoint/2010/main" val="391309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dirty="0"/>
          </a:p>
        </p:txBody>
      </p:sp>
    </p:spTree>
    <p:extLst>
      <p:ext uri="{BB962C8B-B14F-4D97-AF65-F5344CB8AC3E}">
        <p14:creationId xmlns:p14="http://schemas.microsoft.com/office/powerpoint/2010/main" val="90926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9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29</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30</a:t>
            </a:fld>
            <a:endParaRPr lang="en-US" dirty="0"/>
          </a:p>
        </p:txBody>
      </p:sp>
    </p:spTree>
    <p:extLst>
      <p:ext uri="{BB962C8B-B14F-4D97-AF65-F5344CB8AC3E}">
        <p14:creationId xmlns:p14="http://schemas.microsoft.com/office/powerpoint/2010/main" val="237260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31</a:t>
            </a:fld>
            <a:endParaRPr lang="en-US" dirty="0"/>
          </a:p>
        </p:txBody>
      </p:sp>
    </p:spTree>
    <p:extLst>
      <p:ext uri="{BB962C8B-B14F-4D97-AF65-F5344CB8AC3E}">
        <p14:creationId xmlns:p14="http://schemas.microsoft.com/office/powerpoint/2010/main" val="41578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Backup support matrix for SQL Server Backup in Azure VMs - Azure Backup | Microsoft Learn</a:t>
            </a:r>
            <a:endParaRPr lang="en-US" dirty="0"/>
          </a:p>
          <a:p>
            <a:endParaRPr lang="en-US" dirty="0"/>
          </a:p>
          <a:p>
            <a:r>
              <a:rPr lang="en-US" dirty="0">
                <a:hlinkClick r:id="rId4"/>
              </a:rPr>
              <a:t>Automatic, geo-redundant backups - Azure SQL Database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dirty="0"/>
          </a:p>
        </p:txBody>
      </p:sp>
    </p:spTree>
    <p:extLst>
      <p:ext uri="{BB962C8B-B14F-4D97-AF65-F5344CB8AC3E}">
        <p14:creationId xmlns:p14="http://schemas.microsoft.com/office/powerpoint/2010/main" val="74478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dirty="0"/>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135993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comparison of Azure SQL Database, Azure SQL Managed Instance and SQL Server on a VM - Microsoft Community Hub</a:t>
            </a:r>
            <a:endParaRPr lang="en-US" dirty="0"/>
          </a:p>
          <a:p>
            <a:endParaRPr lang="en-US" dirty="0"/>
          </a:p>
          <a:p>
            <a:r>
              <a:rPr lang="en-US" dirty="0"/>
              <a:t>https://techcommunity.microsoft.com/t5/fasttrack-for-azure/feature-comparison-of-azure-sql-database-azure-sql-managed/ba-p/3154789</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34941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4038206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9.png"/><Relationship Id="rId18" Type="http://schemas.openxmlformats.org/officeDocument/2006/relationships/image" Target="../media/image55.jpeg"/><Relationship Id="rId3" Type="http://schemas.openxmlformats.org/officeDocument/2006/relationships/image" Target="../media/image42.png"/><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4.xml"/><Relationship Id="rId6" Type="http://schemas.openxmlformats.org/officeDocument/2006/relationships/image" Target="../media/image40.emf"/><Relationship Id="rId11" Type="http://schemas.openxmlformats.org/officeDocument/2006/relationships/image" Target="../media/image49.jpe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9.jp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67881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36" name="Picture 35" descr="Logo, company name&#10;&#10;Description automatically generated">
            <a:extLst>
              <a:ext uri="{FF2B5EF4-FFF2-40B4-BE49-F238E27FC236}">
                <a16:creationId xmlns:a16="http://schemas.microsoft.com/office/drawing/2014/main" id="{6E0EFA2E-EF2C-8682-63B0-DFD7AC2815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7918" y="5835007"/>
            <a:ext cx="1887261" cy="871600"/>
          </a:xfrm>
          <a:prstGeom prst="rect">
            <a:avLst/>
          </a:prstGeom>
        </p:spPr>
      </p:pic>
      <p:pic>
        <p:nvPicPr>
          <p:cNvPr id="34" name="Picture 33" descr="Logo, company name&#10;&#10;Description automatically generated">
            <a:extLst>
              <a:ext uri="{FF2B5EF4-FFF2-40B4-BE49-F238E27FC236}">
                <a16:creationId xmlns:a16="http://schemas.microsoft.com/office/drawing/2014/main" id="{8FA92B66-AD96-97BF-489F-9818B6A7BF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44966" y="1976079"/>
            <a:ext cx="1295133" cy="1295133"/>
          </a:xfrm>
          <a:prstGeom prst="rect">
            <a:avLst/>
          </a:prstGeom>
        </p:spPr>
      </p:pic>
      <p:pic>
        <p:nvPicPr>
          <p:cNvPr id="11" name="Picture 10">
            <a:extLst>
              <a:ext uri="{FF2B5EF4-FFF2-40B4-BE49-F238E27FC236}">
                <a16:creationId xmlns:a16="http://schemas.microsoft.com/office/drawing/2014/main" id="{4665AB96-95BF-44CD-8A6D-49F538024D0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170" y="968189"/>
            <a:ext cx="4251969" cy="1669596"/>
          </a:xfrm>
          <a:prstGeom prst="rect">
            <a:avLst/>
          </a:prstGeom>
        </p:spPr>
      </p:pic>
      <p:pic>
        <p:nvPicPr>
          <p:cNvPr id="12" name="Picture 11">
            <a:extLst>
              <a:ext uri="{FF2B5EF4-FFF2-40B4-BE49-F238E27FC236}">
                <a16:creationId xmlns:a16="http://schemas.microsoft.com/office/drawing/2014/main" id="{992D38D8-ED88-4C89-BC7A-C5D9E7F2C12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16296" y="128181"/>
            <a:ext cx="1875708" cy="864739"/>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378643" y="1407432"/>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120129" y="4320726"/>
            <a:ext cx="98995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Gold</a:t>
            </a:r>
          </a:p>
        </p:txBody>
      </p:sp>
      <p:sp>
        <p:nvSpPr>
          <p:cNvPr id="17" name="TextBox 16">
            <a:extLst>
              <a:ext uri="{FF2B5EF4-FFF2-40B4-BE49-F238E27FC236}">
                <a16:creationId xmlns:a16="http://schemas.microsoft.com/office/drawing/2014/main" id="{5B7D2FA3-2116-4386-A581-63986415A76B}"/>
              </a:ext>
            </a:extLst>
          </p:cNvPr>
          <p:cNvSpPr txBox="1"/>
          <p:nvPr userDrawn="1"/>
        </p:nvSpPr>
        <p:spPr>
          <a:xfrm>
            <a:off x="5238904" y="2091978"/>
            <a:ext cx="112003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Silver</a:t>
            </a:r>
          </a:p>
        </p:txBody>
      </p:sp>
      <p:sp>
        <p:nvSpPr>
          <p:cNvPr id="18" name="TextBox 17">
            <a:extLst>
              <a:ext uri="{FF2B5EF4-FFF2-40B4-BE49-F238E27FC236}">
                <a16:creationId xmlns:a16="http://schemas.microsoft.com/office/drawing/2014/main" id="{86A4D34E-D493-4B03-A56E-BAFC141F2F93}"/>
              </a:ext>
            </a:extLst>
          </p:cNvPr>
          <p:cNvSpPr txBox="1"/>
          <p:nvPr userDrawn="1"/>
        </p:nvSpPr>
        <p:spPr>
          <a:xfrm>
            <a:off x="9581724" y="5258986"/>
            <a:ext cx="1323172" cy="461665"/>
          </a:xfrm>
          <a:prstGeom prst="rect">
            <a:avLst/>
          </a:prstGeom>
          <a:noFill/>
        </p:spPr>
        <p:txBody>
          <a:bodyPr wrap="square">
            <a:spAutoFit/>
          </a:bodyPr>
          <a:lstStyle/>
          <a:p>
            <a:r>
              <a:rPr lang="en-US" sz="2400" b="0" i="0" u="none" dirty="0">
                <a:solidFill>
                  <a:srgbClr val="CC6633"/>
                </a:solidFill>
                <a:latin typeface="Gotham" panose="02000504050000020004" pitchFamily="2" charset="0"/>
              </a:rPr>
              <a:t>In-Kind</a:t>
            </a:r>
          </a:p>
        </p:txBody>
      </p:sp>
      <p:pic>
        <p:nvPicPr>
          <p:cNvPr id="19" name="Picture 18">
            <a:extLst>
              <a:ext uri="{FF2B5EF4-FFF2-40B4-BE49-F238E27FC236}">
                <a16:creationId xmlns:a16="http://schemas.microsoft.com/office/drawing/2014/main" id="{A43C4B09-3514-4AEB-A9B6-1DA63C783D8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292144" y="3056147"/>
            <a:ext cx="3204066" cy="735308"/>
          </a:xfrm>
          <a:prstGeom prst="rect">
            <a:avLst/>
          </a:prstGeom>
        </p:spPr>
      </p:pic>
      <p:pic>
        <p:nvPicPr>
          <p:cNvPr id="21" name="Picture 20">
            <a:extLst>
              <a:ext uri="{FF2B5EF4-FFF2-40B4-BE49-F238E27FC236}">
                <a16:creationId xmlns:a16="http://schemas.microsoft.com/office/drawing/2014/main" id="{56878C51-33A1-4077-87EB-AD57AFD3648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4572" y="2644722"/>
            <a:ext cx="3820360" cy="668563"/>
          </a:xfrm>
          <a:prstGeom prst="rect">
            <a:avLst/>
          </a:prstGeom>
        </p:spPr>
      </p:pic>
      <p:pic>
        <p:nvPicPr>
          <p:cNvPr id="24" name="Picture 23">
            <a:extLst>
              <a:ext uri="{FF2B5EF4-FFF2-40B4-BE49-F238E27FC236}">
                <a16:creationId xmlns:a16="http://schemas.microsoft.com/office/drawing/2014/main" id="{D5A2C5FE-E21C-4787-9915-7AB4AF02012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417554" y="6196218"/>
            <a:ext cx="2397128" cy="510389"/>
          </a:xfrm>
          <a:prstGeom prst="rect">
            <a:avLst/>
          </a:prstGeom>
        </p:spPr>
      </p:pic>
      <p:pic>
        <p:nvPicPr>
          <p:cNvPr id="25" name="Picture 24">
            <a:extLst>
              <a:ext uri="{FF2B5EF4-FFF2-40B4-BE49-F238E27FC236}">
                <a16:creationId xmlns:a16="http://schemas.microsoft.com/office/drawing/2014/main" id="{A3BB4EB8-06E0-454A-A760-54872ECB4D4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910945" y="6192239"/>
            <a:ext cx="2110710" cy="505975"/>
          </a:xfrm>
          <a:prstGeom prst="rect">
            <a:avLst/>
          </a:prstGeom>
        </p:spPr>
      </p:pic>
      <p:pic>
        <p:nvPicPr>
          <p:cNvPr id="26" name="Picture 25">
            <a:extLst>
              <a:ext uri="{FF2B5EF4-FFF2-40B4-BE49-F238E27FC236}">
                <a16:creationId xmlns:a16="http://schemas.microsoft.com/office/drawing/2014/main" id="{39F001EE-F8CC-48AE-907E-AF1B657F6E0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853" y="4571993"/>
            <a:ext cx="3432443" cy="799976"/>
          </a:xfrm>
          <a:prstGeom prst="rect">
            <a:avLst/>
          </a:prstGeom>
        </p:spPr>
      </p:pic>
      <p:pic>
        <p:nvPicPr>
          <p:cNvPr id="27" name="Picture 26">
            <a:extLst>
              <a:ext uri="{FF2B5EF4-FFF2-40B4-BE49-F238E27FC236}">
                <a16:creationId xmlns:a16="http://schemas.microsoft.com/office/drawing/2014/main" id="{F22C27C4-45D0-4611-9928-5F8D0CB85962}"/>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704042" y="2228640"/>
            <a:ext cx="2048217" cy="1054980"/>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44" name="Picture 43">
            <a:extLst>
              <a:ext uri="{FF2B5EF4-FFF2-40B4-BE49-F238E27FC236}">
                <a16:creationId xmlns:a16="http://schemas.microsoft.com/office/drawing/2014/main" id="{584B8908-E4F2-44DB-ABE1-A17625A2634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753406" y="6136807"/>
            <a:ext cx="2258179" cy="409295"/>
          </a:xfrm>
          <a:prstGeom prst="rect">
            <a:avLst/>
          </a:prstGeom>
        </p:spPr>
      </p:pic>
      <p:sp>
        <p:nvSpPr>
          <p:cNvPr id="45" name="Rectangle 44">
            <a:extLst>
              <a:ext uri="{FF2B5EF4-FFF2-40B4-BE49-F238E27FC236}">
                <a16:creationId xmlns:a16="http://schemas.microsoft.com/office/drawing/2014/main" id="{F82B2208-958A-46F7-860B-8AE33ECBE0CD}"/>
              </a:ext>
            </a:extLst>
          </p:cNvPr>
          <p:cNvSpPr/>
          <p:nvPr userDrawn="1"/>
        </p:nvSpPr>
        <p:spPr>
          <a:xfrm>
            <a:off x="117815" y="4283084"/>
            <a:ext cx="4745680" cy="1297257"/>
          </a:xfrm>
          <a:custGeom>
            <a:avLst/>
            <a:gdLst>
              <a:gd name="connsiteX0" fmla="*/ 0 w 4745680"/>
              <a:gd name="connsiteY0" fmla="*/ 0 h 1297257"/>
              <a:gd name="connsiteX1" fmla="*/ 545753 w 4745680"/>
              <a:gd name="connsiteY1" fmla="*/ 0 h 1297257"/>
              <a:gd name="connsiteX2" fmla="*/ 996593 w 4745680"/>
              <a:gd name="connsiteY2" fmla="*/ 0 h 1297257"/>
              <a:gd name="connsiteX3" fmla="*/ 1684716 w 4745680"/>
              <a:gd name="connsiteY3" fmla="*/ 0 h 1297257"/>
              <a:gd name="connsiteX4" fmla="*/ 2230470 w 4745680"/>
              <a:gd name="connsiteY4" fmla="*/ 0 h 1297257"/>
              <a:gd name="connsiteX5" fmla="*/ 2776223 w 4745680"/>
              <a:gd name="connsiteY5" fmla="*/ 0 h 1297257"/>
              <a:gd name="connsiteX6" fmla="*/ 3464346 w 4745680"/>
              <a:gd name="connsiteY6" fmla="*/ 0 h 1297257"/>
              <a:gd name="connsiteX7" fmla="*/ 3962643 w 4745680"/>
              <a:gd name="connsiteY7" fmla="*/ 0 h 1297257"/>
              <a:gd name="connsiteX8" fmla="*/ 4745680 w 4745680"/>
              <a:gd name="connsiteY8" fmla="*/ 0 h 1297257"/>
              <a:gd name="connsiteX9" fmla="*/ 4745680 w 4745680"/>
              <a:gd name="connsiteY9" fmla="*/ 458364 h 1297257"/>
              <a:gd name="connsiteX10" fmla="*/ 4745680 w 4745680"/>
              <a:gd name="connsiteY10" fmla="*/ 864838 h 1297257"/>
              <a:gd name="connsiteX11" fmla="*/ 4745680 w 4745680"/>
              <a:gd name="connsiteY11" fmla="*/ 1297257 h 1297257"/>
              <a:gd name="connsiteX12" fmla="*/ 4105013 w 4745680"/>
              <a:gd name="connsiteY12" fmla="*/ 1297257 h 1297257"/>
              <a:gd name="connsiteX13" fmla="*/ 3416890 w 4745680"/>
              <a:gd name="connsiteY13" fmla="*/ 1297257 h 1297257"/>
              <a:gd name="connsiteX14" fmla="*/ 2728766 w 4745680"/>
              <a:gd name="connsiteY14" fmla="*/ 1297257 h 1297257"/>
              <a:gd name="connsiteX15" fmla="*/ 2230470 w 4745680"/>
              <a:gd name="connsiteY15" fmla="*/ 1297257 h 1297257"/>
              <a:gd name="connsiteX16" fmla="*/ 1637260 w 4745680"/>
              <a:gd name="connsiteY16" fmla="*/ 1297257 h 1297257"/>
              <a:gd name="connsiteX17" fmla="*/ 949136 w 4745680"/>
              <a:gd name="connsiteY17" fmla="*/ 1297257 h 1297257"/>
              <a:gd name="connsiteX18" fmla="*/ 0 w 4745680"/>
              <a:gd name="connsiteY18" fmla="*/ 1297257 h 1297257"/>
              <a:gd name="connsiteX19" fmla="*/ 0 w 4745680"/>
              <a:gd name="connsiteY19" fmla="*/ 903756 h 1297257"/>
              <a:gd name="connsiteX20" fmla="*/ 0 w 4745680"/>
              <a:gd name="connsiteY20" fmla="*/ 497282 h 1297257"/>
              <a:gd name="connsiteX21" fmla="*/ 0 w 4745680"/>
              <a:gd name="connsiteY21" fmla="*/ 0 h 129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5680" h="1297257" extrusionOk="0">
                <a:moveTo>
                  <a:pt x="0" y="0"/>
                </a:moveTo>
                <a:cubicBezTo>
                  <a:pt x="258818" y="-34123"/>
                  <a:pt x="342209" y="40557"/>
                  <a:pt x="545753" y="0"/>
                </a:cubicBezTo>
                <a:cubicBezTo>
                  <a:pt x="749297" y="-40557"/>
                  <a:pt x="872471" y="40577"/>
                  <a:pt x="996593" y="0"/>
                </a:cubicBezTo>
                <a:cubicBezTo>
                  <a:pt x="1120715" y="-40577"/>
                  <a:pt x="1525464" y="64313"/>
                  <a:pt x="1684716" y="0"/>
                </a:cubicBezTo>
                <a:cubicBezTo>
                  <a:pt x="1843968" y="-64313"/>
                  <a:pt x="2080504" y="14865"/>
                  <a:pt x="2230470" y="0"/>
                </a:cubicBezTo>
                <a:cubicBezTo>
                  <a:pt x="2380436" y="-14865"/>
                  <a:pt x="2552464" y="18595"/>
                  <a:pt x="2776223" y="0"/>
                </a:cubicBezTo>
                <a:cubicBezTo>
                  <a:pt x="2999982" y="-18595"/>
                  <a:pt x="3315770" y="32225"/>
                  <a:pt x="3464346" y="0"/>
                </a:cubicBezTo>
                <a:cubicBezTo>
                  <a:pt x="3612922" y="-32225"/>
                  <a:pt x="3726602" y="8160"/>
                  <a:pt x="3962643" y="0"/>
                </a:cubicBezTo>
                <a:cubicBezTo>
                  <a:pt x="4198684" y="-8160"/>
                  <a:pt x="4515244" y="68313"/>
                  <a:pt x="4745680" y="0"/>
                </a:cubicBezTo>
                <a:cubicBezTo>
                  <a:pt x="4777553" y="214645"/>
                  <a:pt x="4705085" y="248757"/>
                  <a:pt x="4745680" y="458364"/>
                </a:cubicBezTo>
                <a:cubicBezTo>
                  <a:pt x="4786275" y="667971"/>
                  <a:pt x="4724493" y="662605"/>
                  <a:pt x="4745680" y="864838"/>
                </a:cubicBezTo>
                <a:cubicBezTo>
                  <a:pt x="4766867" y="1067071"/>
                  <a:pt x="4726042" y="1132859"/>
                  <a:pt x="4745680" y="1297257"/>
                </a:cubicBezTo>
                <a:cubicBezTo>
                  <a:pt x="4490169" y="1308796"/>
                  <a:pt x="4250367" y="1233898"/>
                  <a:pt x="4105013" y="1297257"/>
                </a:cubicBezTo>
                <a:cubicBezTo>
                  <a:pt x="3959659" y="1360616"/>
                  <a:pt x="3588762" y="1240077"/>
                  <a:pt x="3416890" y="1297257"/>
                </a:cubicBezTo>
                <a:cubicBezTo>
                  <a:pt x="3245018" y="1354437"/>
                  <a:pt x="3006597" y="1271368"/>
                  <a:pt x="2728766" y="1297257"/>
                </a:cubicBezTo>
                <a:cubicBezTo>
                  <a:pt x="2450935" y="1323146"/>
                  <a:pt x="2369579" y="1266533"/>
                  <a:pt x="2230470" y="1297257"/>
                </a:cubicBezTo>
                <a:cubicBezTo>
                  <a:pt x="2091361" y="1327981"/>
                  <a:pt x="1788257" y="1283042"/>
                  <a:pt x="1637260" y="1297257"/>
                </a:cubicBezTo>
                <a:cubicBezTo>
                  <a:pt x="1486263" y="1311472"/>
                  <a:pt x="1256149" y="1216055"/>
                  <a:pt x="949136" y="1297257"/>
                </a:cubicBezTo>
                <a:cubicBezTo>
                  <a:pt x="642123" y="1378459"/>
                  <a:pt x="334277" y="1277914"/>
                  <a:pt x="0" y="1297257"/>
                </a:cubicBezTo>
                <a:cubicBezTo>
                  <a:pt x="-18128" y="1216587"/>
                  <a:pt x="12102" y="1085787"/>
                  <a:pt x="0" y="903756"/>
                </a:cubicBezTo>
                <a:cubicBezTo>
                  <a:pt x="-12102" y="721725"/>
                  <a:pt x="23397" y="694428"/>
                  <a:pt x="0" y="497282"/>
                </a:cubicBezTo>
                <a:cubicBezTo>
                  <a:pt x="-23397" y="300136"/>
                  <a:pt x="46226" y="168414"/>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6" name="Rectangle 45">
            <a:extLst>
              <a:ext uri="{FF2B5EF4-FFF2-40B4-BE49-F238E27FC236}">
                <a16:creationId xmlns:a16="http://schemas.microsoft.com/office/drawing/2014/main" id="{6A1D68F3-7CD2-4387-81DE-94AB14045170}"/>
              </a:ext>
            </a:extLst>
          </p:cNvPr>
          <p:cNvSpPr/>
          <p:nvPr userDrawn="1"/>
        </p:nvSpPr>
        <p:spPr>
          <a:xfrm>
            <a:off x="5220707" y="2035533"/>
            <a:ext cx="6904351" cy="3050727"/>
          </a:xfrm>
          <a:custGeom>
            <a:avLst/>
            <a:gdLst>
              <a:gd name="connsiteX0" fmla="*/ 0 w 6904351"/>
              <a:gd name="connsiteY0" fmla="*/ 0 h 3050727"/>
              <a:gd name="connsiteX1" fmla="*/ 506319 w 6904351"/>
              <a:gd name="connsiteY1" fmla="*/ 0 h 3050727"/>
              <a:gd name="connsiteX2" fmla="*/ 874551 w 6904351"/>
              <a:gd name="connsiteY2" fmla="*/ 0 h 3050727"/>
              <a:gd name="connsiteX3" fmla="*/ 1588001 w 6904351"/>
              <a:gd name="connsiteY3" fmla="*/ 0 h 3050727"/>
              <a:gd name="connsiteX4" fmla="*/ 2094320 w 6904351"/>
              <a:gd name="connsiteY4" fmla="*/ 0 h 3050727"/>
              <a:gd name="connsiteX5" fmla="*/ 2600639 w 6904351"/>
              <a:gd name="connsiteY5" fmla="*/ 0 h 3050727"/>
              <a:gd name="connsiteX6" fmla="*/ 3314088 w 6904351"/>
              <a:gd name="connsiteY6" fmla="*/ 0 h 3050727"/>
              <a:gd name="connsiteX7" fmla="*/ 3751364 w 6904351"/>
              <a:gd name="connsiteY7" fmla="*/ 0 h 3050727"/>
              <a:gd name="connsiteX8" fmla="*/ 4464814 w 6904351"/>
              <a:gd name="connsiteY8" fmla="*/ 0 h 3050727"/>
              <a:gd name="connsiteX9" fmla="*/ 5178263 w 6904351"/>
              <a:gd name="connsiteY9" fmla="*/ 0 h 3050727"/>
              <a:gd name="connsiteX10" fmla="*/ 5753626 w 6904351"/>
              <a:gd name="connsiteY10" fmla="*/ 0 h 3050727"/>
              <a:gd name="connsiteX11" fmla="*/ 6904351 w 6904351"/>
              <a:gd name="connsiteY11" fmla="*/ 0 h 3050727"/>
              <a:gd name="connsiteX12" fmla="*/ 6904351 w 6904351"/>
              <a:gd name="connsiteY12" fmla="*/ 477947 h 3050727"/>
              <a:gd name="connsiteX13" fmla="*/ 6904351 w 6904351"/>
              <a:gd name="connsiteY13" fmla="*/ 894880 h 3050727"/>
              <a:gd name="connsiteX14" fmla="*/ 6904351 w 6904351"/>
              <a:gd name="connsiteY14" fmla="*/ 1403334 h 3050727"/>
              <a:gd name="connsiteX15" fmla="*/ 6904351 w 6904351"/>
              <a:gd name="connsiteY15" fmla="*/ 1911789 h 3050727"/>
              <a:gd name="connsiteX16" fmla="*/ 6904351 w 6904351"/>
              <a:gd name="connsiteY16" fmla="*/ 2420243 h 3050727"/>
              <a:gd name="connsiteX17" fmla="*/ 6904351 w 6904351"/>
              <a:gd name="connsiteY17" fmla="*/ 3050727 h 3050727"/>
              <a:gd name="connsiteX18" fmla="*/ 6259945 w 6904351"/>
              <a:gd name="connsiteY18" fmla="*/ 3050727 h 3050727"/>
              <a:gd name="connsiteX19" fmla="*/ 5891713 w 6904351"/>
              <a:gd name="connsiteY19" fmla="*/ 3050727 h 3050727"/>
              <a:gd name="connsiteX20" fmla="*/ 5454437 w 6904351"/>
              <a:gd name="connsiteY20" fmla="*/ 3050727 h 3050727"/>
              <a:gd name="connsiteX21" fmla="*/ 4740988 w 6904351"/>
              <a:gd name="connsiteY21" fmla="*/ 3050727 h 3050727"/>
              <a:gd name="connsiteX22" fmla="*/ 4165625 w 6904351"/>
              <a:gd name="connsiteY22" fmla="*/ 3050727 h 3050727"/>
              <a:gd name="connsiteX23" fmla="*/ 3728350 w 6904351"/>
              <a:gd name="connsiteY23" fmla="*/ 3050727 h 3050727"/>
              <a:gd name="connsiteX24" fmla="*/ 3152987 w 6904351"/>
              <a:gd name="connsiteY24" fmla="*/ 3050727 h 3050727"/>
              <a:gd name="connsiteX25" fmla="*/ 2784755 w 6904351"/>
              <a:gd name="connsiteY25" fmla="*/ 3050727 h 3050727"/>
              <a:gd name="connsiteX26" fmla="*/ 2416523 w 6904351"/>
              <a:gd name="connsiteY26" fmla="*/ 3050727 h 3050727"/>
              <a:gd name="connsiteX27" fmla="*/ 1841160 w 6904351"/>
              <a:gd name="connsiteY27" fmla="*/ 3050727 h 3050727"/>
              <a:gd name="connsiteX28" fmla="*/ 1403885 w 6904351"/>
              <a:gd name="connsiteY28" fmla="*/ 3050727 h 3050727"/>
              <a:gd name="connsiteX29" fmla="*/ 759479 w 6904351"/>
              <a:gd name="connsiteY29" fmla="*/ 3050727 h 3050727"/>
              <a:gd name="connsiteX30" fmla="*/ 0 w 6904351"/>
              <a:gd name="connsiteY30" fmla="*/ 3050727 h 3050727"/>
              <a:gd name="connsiteX31" fmla="*/ 0 w 6904351"/>
              <a:gd name="connsiteY31" fmla="*/ 2511765 h 3050727"/>
              <a:gd name="connsiteX32" fmla="*/ 0 w 6904351"/>
              <a:gd name="connsiteY32" fmla="*/ 1972803 h 3050727"/>
              <a:gd name="connsiteX33" fmla="*/ 0 w 6904351"/>
              <a:gd name="connsiteY33" fmla="*/ 1525364 h 3050727"/>
              <a:gd name="connsiteX34" fmla="*/ 0 w 6904351"/>
              <a:gd name="connsiteY34" fmla="*/ 986402 h 3050727"/>
              <a:gd name="connsiteX35" fmla="*/ 0 w 6904351"/>
              <a:gd name="connsiteY35" fmla="*/ 0 h 305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04351" h="3050727"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93244" y="74178"/>
                  <a:pt x="3314088" y="0"/>
                </a:cubicBezTo>
                <a:cubicBezTo>
                  <a:pt x="3534932" y="-74178"/>
                  <a:pt x="3614534" y="9670"/>
                  <a:pt x="3751364" y="0"/>
                </a:cubicBezTo>
                <a:cubicBezTo>
                  <a:pt x="3888194" y="-9670"/>
                  <a:pt x="4218946" y="36141"/>
                  <a:pt x="4464814" y="0"/>
                </a:cubicBezTo>
                <a:cubicBezTo>
                  <a:pt x="4710682" y="-36141"/>
                  <a:pt x="4903671" y="55143"/>
                  <a:pt x="5178263" y="0"/>
                </a:cubicBezTo>
                <a:cubicBezTo>
                  <a:pt x="5452855" y="-55143"/>
                  <a:pt x="5493277" y="43930"/>
                  <a:pt x="5753626" y="0"/>
                </a:cubicBezTo>
                <a:cubicBezTo>
                  <a:pt x="6013975" y="-43930"/>
                  <a:pt x="6616370" y="87699"/>
                  <a:pt x="6904351" y="0"/>
                </a:cubicBezTo>
                <a:cubicBezTo>
                  <a:pt x="6952325" y="172568"/>
                  <a:pt x="6887592" y="354680"/>
                  <a:pt x="6904351" y="477947"/>
                </a:cubicBezTo>
                <a:cubicBezTo>
                  <a:pt x="6921110" y="601214"/>
                  <a:pt x="6880070" y="776569"/>
                  <a:pt x="6904351" y="894880"/>
                </a:cubicBezTo>
                <a:cubicBezTo>
                  <a:pt x="6928632" y="1013191"/>
                  <a:pt x="6862089" y="1282255"/>
                  <a:pt x="6904351" y="1403334"/>
                </a:cubicBezTo>
                <a:cubicBezTo>
                  <a:pt x="6946613" y="1524413"/>
                  <a:pt x="6874583" y="1799183"/>
                  <a:pt x="6904351" y="1911789"/>
                </a:cubicBezTo>
                <a:cubicBezTo>
                  <a:pt x="6934119" y="2024396"/>
                  <a:pt x="6874605" y="2189586"/>
                  <a:pt x="6904351" y="2420243"/>
                </a:cubicBezTo>
                <a:cubicBezTo>
                  <a:pt x="6934097" y="2650900"/>
                  <a:pt x="6887788" y="2891738"/>
                  <a:pt x="6904351" y="3050727"/>
                </a:cubicBezTo>
                <a:cubicBezTo>
                  <a:pt x="6586581" y="3106458"/>
                  <a:pt x="6480484" y="2984697"/>
                  <a:pt x="6259945" y="3050727"/>
                </a:cubicBezTo>
                <a:cubicBezTo>
                  <a:pt x="6039406" y="3116757"/>
                  <a:pt x="6030001" y="3031902"/>
                  <a:pt x="5891713" y="3050727"/>
                </a:cubicBezTo>
                <a:cubicBezTo>
                  <a:pt x="5753425" y="3069552"/>
                  <a:pt x="5644270" y="3015020"/>
                  <a:pt x="5454437" y="3050727"/>
                </a:cubicBezTo>
                <a:cubicBezTo>
                  <a:pt x="5264604" y="3086434"/>
                  <a:pt x="4957786" y="3045929"/>
                  <a:pt x="4740988" y="3050727"/>
                </a:cubicBezTo>
                <a:cubicBezTo>
                  <a:pt x="4524190" y="3055525"/>
                  <a:pt x="4314338" y="3009994"/>
                  <a:pt x="4165625" y="3050727"/>
                </a:cubicBezTo>
                <a:cubicBezTo>
                  <a:pt x="4016912" y="3091460"/>
                  <a:pt x="3914855" y="3016956"/>
                  <a:pt x="3728350" y="3050727"/>
                </a:cubicBezTo>
                <a:cubicBezTo>
                  <a:pt x="3541845" y="3084498"/>
                  <a:pt x="3413851" y="2992823"/>
                  <a:pt x="3152987" y="3050727"/>
                </a:cubicBezTo>
                <a:cubicBezTo>
                  <a:pt x="2892123" y="3108631"/>
                  <a:pt x="2893262" y="3007428"/>
                  <a:pt x="2784755" y="3050727"/>
                </a:cubicBezTo>
                <a:cubicBezTo>
                  <a:pt x="2676248" y="3094026"/>
                  <a:pt x="2510833" y="3027262"/>
                  <a:pt x="2416523" y="3050727"/>
                </a:cubicBezTo>
                <a:cubicBezTo>
                  <a:pt x="2322213" y="3074192"/>
                  <a:pt x="2085877" y="2982192"/>
                  <a:pt x="1841160" y="3050727"/>
                </a:cubicBezTo>
                <a:cubicBezTo>
                  <a:pt x="1596443" y="3119262"/>
                  <a:pt x="1548131" y="3021926"/>
                  <a:pt x="1403885" y="3050727"/>
                </a:cubicBezTo>
                <a:cubicBezTo>
                  <a:pt x="1259640" y="3079528"/>
                  <a:pt x="1037370" y="3030550"/>
                  <a:pt x="759479" y="3050727"/>
                </a:cubicBezTo>
                <a:cubicBezTo>
                  <a:pt x="481588" y="3070904"/>
                  <a:pt x="177948" y="3017412"/>
                  <a:pt x="0" y="3050727"/>
                </a:cubicBezTo>
                <a:cubicBezTo>
                  <a:pt x="-42689" y="2799286"/>
                  <a:pt x="37731" y="2754275"/>
                  <a:pt x="0" y="2511765"/>
                </a:cubicBezTo>
                <a:cubicBezTo>
                  <a:pt x="-37731" y="2269255"/>
                  <a:pt x="35636" y="2222627"/>
                  <a:pt x="0" y="1972803"/>
                </a:cubicBezTo>
                <a:cubicBezTo>
                  <a:pt x="-35636" y="1722979"/>
                  <a:pt x="33508" y="1672715"/>
                  <a:pt x="0" y="1525364"/>
                </a:cubicBezTo>
                <a:cubicBezTo>
                  <a:pt x="-33508" y="1378013"/>
                  <a:pt x="123" y="1119121"/>
                  <a:pt x="0" y="986402"/>
                </a:cubicBezTo>
                <a:cubicBezTo>
                  <a:pt x="-123" y="853683"/>
                  <a:pt x="91768" y="335141"/>
                  <a:pt x="0" y="0"/>
                </a:cubicBezTo>
                <a:close/>
              </a:path>
            </a:pathLst>
          </a:custGeom>
          <a:noFill/>
          <a:ln cap="flat" cmpd="sng">
            <a:solidFill>
              <a:srgbClr val="C0C0C0"/>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80823" y="1404235"/>
            <a:ext cx="4925517" cy="2854658"/>
          </a:xfrm>
          <a:custGeom>
            <a:avLst/>
            <a:gdLst>
              <a:gd name="connsiteX0" fmla="*/ 0 w 4925517"/>
              <a:gd name="connsiteY0" fmla="*/ 0 h 2854658"/>
              <a:gd name="connsiteX1" fmla="*/ 498024 w 4925517"/>
              <a:gd name="connsiteY1" fmla="*/ 0 h 2854658"/>
              <a:gd name="connsiteX2" fmla="*/ 897539 w 4925517"/>
              <a:gd name="connsiteY2" fmla="*/ 0 h 2854658"/>
              <a:gd name="connsiteX3" fmla="*/ 1543329 w 4925517"/>
              <a:gd name="connsiteY3" fmla="*/ 0 h 2854658"/>
              <a:gd name="connsiteX4" fmla="*/ 2041353 w 4925517"/>
              <a:gd name="connsiteY4" fmla="*/ 0 h 2854658"/>
              <a:gd name="connsiteX5" fmla="*/ 2539378 w 4925517"/>
              <a:gd name="connsiteY5" fmla="*/ 0 h 2854658"/>
              <a:gd name="connsiteX6" fmla="*/ 3185168 w 4925517"/>
              <a:gd name="connsiteY6" fmla="*/ 0 h 2854658"/>
              <a:gd name="connsiteX7" fmla="*/ 3633937 w 4925517"/>
              <a:gd name="connsiteY7" fmla="*/ 0 h 2854658"/>
              <a:gd name="connsiteX8" fmla="*/ 4279727 w 4925517"/>
              <a:gd name="connsiteY8" fmla="*/ 0 h 2854658"/>
              <a:gd name="connsiteX9" fmla="*/ 4925517 w 4925517"/>
              <a:gd name="connsiteY9" fmla="*/ 0 h 2854658"/>
              <a:gd name="connsiteX10" fmla="*/ 4925517 w 4925517"/>
              <a:gd name="connsiteY10" fmla="*/ 570932 h 2854658"/>
              <a:gd name="connsiteX11" fmla="*/ 4925517 w 4925517"/>
              <a:gd name="connsiteY11" fmla="*/ 1141863 h 2854658"/>
              <a:gd name="connsiteX12" fmla="*/ 4925517 w 4925517"/>
              <a:gd name="connsiteY12" fmla="*/ 1741341 h 2854658"/>
              <a:gd name="connsiteX13" fmla="*/ 4925517 w 4925517"/>
              <a:gd name="connsiteY13" fmla="*/ 2226633 h 2854658"/>
              <a:gd name="connsiteX14" fmla="*/ 4925517 w 4925517"/>
              <a:gd name="connsiteY14" fmla="*/ 2854658 h 2854658"/>
              <a:gd name="connsiteX15" fmla="*/ 4378237 w 4925517"/>
              <a:gd name="connsiteY15" fmla="*/ 2854658 h 2854658"/>
              <a:gd name="connsiteX16" fmla="*/ 3830958 w 4925517"/>
              <a:gd name="connsiteY16" fmla="*/ 2854658 h 2854658"/>
              <a:gd name="connsiteX17" fmla="*/ 3185168 w 4925517"/>
              <a:gd name="connsiteY17" fmla="*/ 2854658 h 2854658"/>
              <a:gd name="connsiteX18" fmla="*/ 2637888 w 4925517"/>
              <a:gd name="connsiteY18" fmla="*/ 2854658 h 2854658"/>
              <a:gd name="connsiteX19" fmla="*/ 2238374 w 4925517"/>
              <a:gd name="connsiteY19" fmla="*/ 2854658 h 2854658"/>
              <a:gd name="connsiteX20" fmla="*/ 1789605 w 4925517"/>
              <a:gd name="connsiteY20" fmla="*/ 2854658 h 2854658"/>
              <a:gd name="connsiteX21" fmla="*/ 1143815 w 4925517"/>
              <a:gd name="connsiteY21" fmla="*/ 2854658 h 2854658"/>
              <a:gd name="connsiteX22" fmla="*/ 596535 w 4925517"/>
              <a:gd name="connsiteY22" fmla="*/ 2854658 h 2854658"/>
              <a:gd name="connsiteX23" fmla="*/ 0 w 4925517"/>
              <a:gd name="connsiteY23" fmla="*/ 2854658 h 2854658"/>
              <a:gd name="connsiteX24" fmla="*/ 0 w 4925517"/>
              <a:gd name="connsiteY24" fmla="*/ 2283726 h 2854658"/>
              <a:gd name="connsiteX25" fmla="*/ 0 w 4925517"/>
              <a:gd name="connsiteY25" fmla="*/ 1798435 h 2854658"/>
              <a:gd name="connsiteX26" fmla="*/ 0 w 4925517"/>
              <a:gd name="connsiteY26" fmla="*/ 1313143 h 2854658"/>
              <a:gd name="connsiteX27" fmla="*/ 0 w 4925517"/>
              <a:gd name="connsiteY27" fmla="*/ 713665 h 2854658"/>
              <a:gd name="connsiteX28" fmla="*/ 0 w 4925517"/>
              <a:gd name="connsiteY28" fmla="*/ 0 h 28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5517" h="2854658" extrusionOk="0">
                <a:moveTo>
                  <a:pt x="0" y="0"/>
                </a:moveTo>
                <a:cubicBezTo>
                  <a:pt x="140372" y="-23041"/>
                  <a:pt x="354810" y="14750"/>
                  <a:pt x="498024" y="0"/>
                </a:cubicBezTo>
                <a:cubicBezTo>
                  <a:pt x="641238" y="-14750"/>
                  <a:pt x="700342" y="24900"/>
                  <a:pt x="897539" y="0"/>
                </a:cubicBezTo>
                <a:cubicBezTo>
                  <a:pt x="1094737" y="-24900"/>
                  <a:pt x="1405634" y="68223"/>
                  <a:pt x="1543329" y="0"/>
                </a:cubicBezTo>
                <a:cubicBezTo>
                  <a:pt x="1681024" y="-68223"/>
                  <a:pt x="1811948" y="52020"/>
                  <a:pt x="2041353" y="0"/>
                </a:cubicBezTo>
                <a:cubicBezTo>
                  <a:pt x="2270758" y="-52020"/>
                  <a:pt x="2311380" y="26758"/>
                  <a:pt x="2539378" y="0"/>
                </a:cubicBezTo>
                <a:cubicBezTo>
                  <a:pt x="2767377" y="-26758"/>
                  <a:pt x="2913679" y="34131"/>
                  <a:pt x="3185168" y="0"/>
                </a:cubicBezTo>
                <a:cubicBezTo>
                  <a:pt x="3456657" y="-34131"/>
                  <a:pt x="3459327" y="33666"/>
                  <a:pt x="3633937" y="0"/>
                </a:cubicBezTo>
                <a:cubicBezTo>
                  <a:pt x="3808547" y="-33666"/>
                  <a:pt x="4139199" y="3232"/>
                  <a:pt x="4279727" y="0"/>
                </a:cubicBezTo>
                <a:cubicBezTo>
                  <a:pt x="4420255" y="-3232"/>
                  <a:pt x="4667147" y="13458"/>
                  <a:pt x="4925517" y="0"/>
                </a:cubicBezTo>
                <a:cubicBezTo>
                  <a:pt x="4970037" y="262186"/>
                  <a:pt x="4861060" y="442054"/>
                  <a:pt x="4925517" y="570932"/>
                </a:cubicBezTo>
                <a:cubicBezTo>
                  <a:pt x="4989974" y="699810"/>
                  <a:pt x="4859131" y="935773"/>
                  <a:pt x="4925517" y="1141863"/>
                </a:cubicBezTo>
                <a:cubicBezTo>
                  <a:pt x="4991903" y="1347953"/>
                  <a:pt x="4872875" y="1600547"/>
                  <a:pt x="4925517" y="1741341"/>
                </a:cubicBezTo>
                <a:cubicBezTo>
                  <a:pt x="4978159" y="1882135"/>
                  <a:pt x="4918411" y="2047350"/>
                  <a:pt x="4925517" y="2226633"/>
                </a:cubicBezTo>
                <a:cubicBezTo>
                  <a:pt x="4932623" y="2405916"/>
                  <a:pt x="4873024" y="2550640"/>
                  <a:pt x="4925517" y="2854658"/>
                </a:cubicBezTo>
                <a:cubicBezTo>
                  <a:pt x="4769175" y="2917169"/>
                  <a:pt x="4539277" y="2851964"/>
                  <a:pt x="4378237" y="2854658"/>
                </a:cubicBezTo>
                <a:cubicBezTo>
                  <a:pt x="4217197" y="2857352"/>
                  <a:pt x="4096378" y="2828280"/>
                  <a:pt x="3830958" y="2854658"/>
                </a:cubicBezTo>
                <a:cubicBezTo>
                  <a:pt x="3565538" y="2881036"/>
                  <a:pt x="3474385" y="2797723"/>
                  <a:pt x="3185168" y="2854658"/>
                </a:cubicBezTo>
                <a:cubicBezTo>
                  <a:pt x="2895951" y="2911593"/>
                  <a:pt x="2875586" y="2831341"/>
                  <a:pt x="2637888" y="2854658"/>
                </a:cubicBezTo>
                <a:cubicBezTo>
                  <a:pt x="2400190" y="2877975"/>
                  <a:pt x="2402662" y="2834335"/>
                  <a:pt x="2238374" y="2854658"/>
                </a:cubicBezTo>
                <a:cubicBezTo>
                  <a:pt x="2074086" y="2874981"/>
                  <a:pt x="1916488" y="2848229"/>
                  <a:pt x="1789605" y="2854658"/>
                </a:cubicBezTo>
                <a:cubicBezTo>
                  <a:pt x="1662722" y="2861087"/>
                  <a:pt x="1273242" y="2835137"/>
                  <a:pt x="1143815" y="2854658"/>
                </a:cubicBezTo>
                <a:cubicBezTo>
                  <a:pt x="1014388" y="2874179"/>
                  <a:pt x="732593" y="2808154"/>
                  <a:pt x="596535" y="2854658"/>
                </a:cubicBezTo>
                <a:cubicBezTo>
                  <a:pt x="460477" y="2901162"/>
                  <a:pt x="207772" y="2828481"/>
                  <a:pt x="0" y="2854658"/>
                </a:cubicBezTo>
                <a:cubicBezTo>
                  <a:pt x="-21740" y="2684088"/>
                  <a:pt x="62262" y="2420315"/>
                  <a:pt x="0" y="2283726"/>
                </a:cubicBezTo>
                <a:cubicBezTo>
                  <a:pt x="-62262" y="2147137"/>
                  <a:pt x="19848" y="2030411"/>
                  <a:pt x="0" y="1798435"/>
                </a:cubicBezTo>
                <a:cubicBezTo>
                  <a:pt x="-19848" y="1566459"/>
                  <a:pt x="13932" y="1503721"/>
                  <a:pt x="0" y="1313143"/>
                </a:cubicBezTo>
                <a:cubicBezTo>
                  <a:pt x="-13932" y="1122565"/>
                  <a:pt x="58235" y="905733"/>
                  <a:pt x="0" y="713665"/>
                </a:cubicBezTo>
                <a:cubicBezTo>
                  <a:pt x="-58235" y="521597"/>
                  <a:pt x="8634" y="232001"/>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842A3693-7B0F-4200-BC62-7C3C7D13D5E5}"/>
              </a:ext>
            </a:extLst>
          </p:cNvPr>
          <p:cNvSpPr/>
          <p:nvPr userDrawn="1"/>
        </p:nvSpPr>
        <p:spPr>
          <a:xfrm>
            <a:off x="9603267" y="5250115"/>
            <a:ext cx="2521791" cy="1459842"/>
          </a:xfrm>
          <a:custGeom>
            <a:avLst/>
            <a:gdLst>
              <a:gd name="connsiteX0" fmla="*/ 0 w 2521791"/>
              <a:gd name="connsiteY0" fmla="*/ 0 h 1459842"/>
              <a:gd name="connsiteX1" fmla="*/ 479140 w 2521791"/>
              <a:gd name="connsiteY1" fmla="*/ 0 h 1459842"/>
              <a:gd name="connsiteX2" fmla="*/ 907845 w 2521791"/>
              <a:gd name="connsiteY2" fmla="*/ 0 h 1459842"/>
              <a:gd name="connsiteX3" fmla="*/ 1462639 w 2521791"/>
              <a:gd name="connsiteY3" fmla="*/ 0 h 1459842"/>
              <a:gd name="connsiteX4" fmla="*/ 1941779 w 2521791"/>
              <a:gd name="connsiteY4" fmla="*/ 0 h 1459842"/>
              <a:gd name="connsiteX5" fmla="*/ 2521791 w 2521791"/>
              <a:gd name="connsiteY5" fmla="*/ 0 h 1459842"/>
              <a:gd name="connsiteX6" fmla="*/ 2521791 w 2521791"/>
              <a:gd name="connsiteY6" fmla="*/ 515811 h 1459842"/>
              <a:gd name="connsiteX7" fmla="*/ 2521791 w 2521791"/>
              <a:gd name="connsiteY7" fmla="*/ 1002425 h 1459842"/>
              <a:gd name="connsiteX8" fmla="*/ 2521791 w 2521791"/>
              <a:gd name="connsiteY8" fmla="*/ 1459842 h 1459842"/>
              <a:gd name="connsiteX9" fmla="*/ 2067869 w 2521791"/>
              <a:gd name="connsiteY9" fmla="*/ 1459842 h 1459842"/>
              <a:gd name="connsiteX10" fmla="*/ 1563510 w 2521791"/>
              <a:gd name="connsiteY10" fmla="*/ 1459842 h 1459842"/>
              <a:gd name="connsiteX11" fmla="*/ 1059152 w 2521791"/>
              <a:gd name="connsiteY11" fmla="*/ 1459842 h 1459842"/>
              <a:gd name="connsiteX12" fmla="*/ 580012 w 2521791"/>
              <a:gd name="connsiteY12" fmla="*/ 1459842 h 1459842"/>
              <a:gd name="connsiteX13" fmla="*/ 0 w 2521791"/>
              <a:gd name="connsiteY13" fmla="*/ 1459842 h 1459842"/>
              <a:gd name="connsiteX14" fmla="*/ 0 w 2521791"/>
              <a:gd name="connsiteY14" fmla="*/ 944031 h 1459842"/>
              <a:gd name="connsiteX15" fmla="*/ 0 w 2521791"/>
              <a:gd name="connsiteY15" fmla="*/ 428220 h 1459842"/>
              <a:gd name="connsiteX16" fmla="*/ 0 w 2521791"/>
              <a:gd name="connsiteY16" fmla="*/ 0 h 14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1791" h="1459842" extrusionOk="0">
                <a:moveTo>
                  <a:pt x="0" y="0"/>
                </a:moveTo>
                <a:cubicBezTo>
                  <a:pt x="155233" y="-6006"/>
                  <a:pt x="326888" y="56929"/>
                  <a:pt x="479140" y="0"/>
                </a:cubicBezTo>
                <a:cubicBezTo>
                  <a:pt x="631392" y="-56929"/>
                  <a:pt x="777748" y="11040"/>
                  <a:pt x="907845" y="0"/>
                </a:cubicBezTo>
                <a:cubicBezTo>
                  <a:pt x="1037942" y="-11040"/>
                  <a:pt x="1325759" y="20593"/>
                  <a:pt x="1462639" y="0"/>
                </a:cubicBezTo>
                <a:cubicBezTo>
                  <a:pt x="1599519" y="-20593"/>
                  <a:pt x="1823869" y="52905"/>
                  <a:pt x="1941779" y="0"/>
                </a:cubicBezTo>
                <a:cubicBezTo>
                  <a:pt x="2059689" y="-52905"/>
                  <a:pt x="2376308" y="2962"/>
                  <a:pt x="2521791" y="0"/>
                </a:cubicBezTo>
                <a:cubicBezTo>
                  <a:pt x="2524144" y="188952"/>
                  <a:pt x="2493121" y="282163"/>
                  <a:pt x="2521791" y="515811"/>
                </a:cubicBezTo>
                <a:cubicBezTo>
                  <a:pt x="2550461" y="749459"/>
                  <a:pt x="2517056" y="863245"/>
                  <a:pt x="2521791" y="1002425"/>
                </a:cubicBezTo>
                <a:cubicBezTo>
                  <a:pt x="2526526" y="1141605"/>
                  <a:pt x="2470945" y="1306272"/>
                  <a:pt x="2521791" y="1459842"/>
                </a:cubicBezTo>
                <a:cubicBezTo>
                  <a:pt x="2422548" y="1475924"/>
                  <a:pt x="2206123" y="1418480"/>
                  <a:pt x="2067869" y="1459842"/>
                </a:cubicBezTo>
                <a:cubicBezTo>
                  <a:pt x="1929615" y="1501204"/>
                  <a:pt x="1709457" y="1436431"/>
                  <a:pt x="1563510" y="1459842"/>
                </a:cubicBezTo>
                <a:cubicBezTo>
                  <a:pt x="1417563" y="1483253"/>
                  <a:pt x="1254167" y="1436314"/>
                  <a:pt x="1059152" y="1459842"/>
                </a:cubicBezTo>
                <a:cubicBezTo>
                  <a:pt x="864137" y="1483370"/>
                  <a:pt x="710704" y="1419042"/>
                  <a:pt x="580012" y="1459842"/>
                </a:cubicBezTo>
                <a:cubicBezTo>
                  <a:pt x="449320" y="1500642"/>
                  <a:pt x="283960" y="1454887"/>
                  <a:pt x="0" y="1459842"/>
                </a:cubicBezTo>
                <a:cubicBezTo>
                  <a:pt x="-8075" y="1236777"/>
                  <a:pt x="3142" y="1094794"/>
                  <a:pt x="0" y="944031"/>
                </a:cubicBezTo>
                <a:cubicBezTo>
                  <a:pt x="-3142" y="793268"/>
                  <a:pt x="12277" y="641372"/>
                  <a:pt x="0" y="428220"/>
                </a:cubicBezTo>
                <a:cubicBezTo>
                  <a:pt x="-12277" y="215068"/>
                  <a:pt x="42078" y="194972"/>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9A3E46D9-E606-49F4-96C5-917B8CA08AE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789830" y="5381740"/>
            <a:ext cx="1205015" cy="677821"/>
          </a:xfrm>
          <a:prstGeom prst="rect">
            <a:avLst/>
          </a:prstGeom>
        </p:spPr>
      </p:pic>
      <p:pic>
        <p:nvPicPr>
          <p:cNvPr id="9" name="Picture 8" descr="Logo&#10;&#10;Description automatically generated">
            <a:extLst>
              <a:ext uri="{FF2B5EF4-FFF2-40B4-BE49-F238E27FC236}">
                <a16:creationId xmlns:a16="http://schemas.microsoft.com/office/drawing/2014/main" id="{34C97E07-2510-7F92-CF53-19598B9E411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0823" y="2999492"/>
            <a:ext cx="2805252" cy="1173998"/>
          </a:xfrm>
          <a:prstGeom prst="rect">
            <a:avLst/>
          </a:prstGeom>
        </p:spPr>
      </p:pic>
      <p:pic>
        <p:nvPicPr>
          <p:cNvPr id="32" name="Picture 31" descr="Text&#10;&#10;Description automatically generated">
            <a:extLst>
              <a:ext uri="{FF2B5EF4-FFF2-40B4-BE49-F238E27FC236}">
                <a16:creationId xmlns:a16="http://schemas.microsoft.com/office/drawing/2014/main" id="{9380BA42-4417-7989-C4EE-AA6257AD2EAE}"/>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6358934" y="2146809"/>
            <a:ext cx="2222347" cy="1000055"/>
          </a:xfrm>
          <a:prstGeom prst="rect">
            <a:avLst/>
          </a:prstGeom>
        </p:spPr>
      </p:pic>
      <p:pic>
        <p:nvPicPr>
          <p:cNvPr id="38" name="Picture 37" descr="Text, logo&#10;&#10;Description automatically generated">
            <a:extLst>
              <a:ext uri="{FF2B5EF4-FFF2-40B4-BE49-F238E27FC236}">
                <a16:creationId xmlns:a16="http://schemas.microsoft.com/office/drawing/2014/main" id="{27DD7CF7-E1AF-0C74-C4DC-5C73C2404A32}"/>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9301335" y="4378613"/>
            <a:ext cx="2284194" cy="519274"/>
          </a:xfrm>
          <a:prstGeom prst="rect">
            <a:avLst/>
          </a:prstGeom>
        </p:spPr>
      </p:pic>
      <p:pic>
        <p:nvPicPr>
          <p:cNvPr id="40" name="Picture 39" descr="Text&#10;&#10;Description automatically generated with low confidence">
            <a:extLst>
              <a:ext uri="{FF2B5EF4-FFF2-40B4-BE49-F238E27FC236}">
                <a16:creationId xmlns:a16="http://schemas.microsoft.com/office/drawing/2014/main" id="{DDEDE418-CE2E-8B58-21B5-79CD394EA98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80607" y="3269770"/>
            <a:ext cx="3026438" cy="552060"/>
          </a:xfrm>
          <a:prstGeom prst="rect">
            <a:avLst/>
          </a:prstGeom>
        </p:spPr>
      </p:pic>
      <p:pic>
        <p:nvPicPr>
          <p:cNvPr id="50" name="Picture 49" descr="Logo&#10;&#10;Description automatically generated">
            <a:extLst>
              <a:ext uri="{FF2B5EF4-FFF2-40B4-BE49-F238E27FC236}">
                <a16:creationId xmlns:a16="http://schemas.microsoft.com/office/drawing/2014/main" id="{18C71B3C-5FD1-33E8-3EFE-A295B3EF3104}"/>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5943248" y="3935493"/>
            <a:ext cx="2262781" cy="735308"/>
          </a:xfrm>
          <a:prstGeom prst="rect">
            <a:avLst/>
          </a:prstGeom>
        </p:spPr>
      </p:pic>
      <p:sp>
        <p:nvSpPr>
          <p:cNvPr id="51" name="Rectangle 50">
            <a:extLst>
              <a:ext uri="{FF2B5EF4-FFF2-40B4-BE49-F238E27FC236}">
                <a16:creationId xmlns:a16="http://schemas.microsoft.com/office/drawing/2014/main" id="{4C07CB6A-7888-C299-CBCC-A4B152F6F65C}"/>
              </a:ext>
            </a:extLst>
          </p:cNvPr>
          <p:cNvSpPr/>
          <p:nvPr userDrawn="1"/>
        </p:nvSpPr>
        <p:spPr>
          <a:xfrm>
            <a:off x="2299957" y="5685069"/>
            <a:ext cx="6904352" cy="1102775"/>
          </a:xfrm>
          <a:custGeom>
            <a:avLst/>
            <a:gdLst>
              <a:gd name="connsiteX0" fmla="*/ 0 w 6904352"/>
              <a:gd name="connsiteY0" fmla="*/ 0 h 1102775"/>
              <a:gd name="connsiteX1" fmla="*/ 506319 w 6904352"/>
              <a:gd name="connsiteY1" fmla="*/ 0 h 1102775"/>
              <a:gd name="connsiteX2" fmla="*/ 874551 w 6904352"/>
              <a:gd name="connsiteY2" fmla="*/ 0 h 1102775"/>
              <a:gd name="connsiteX3" fmla="*/ 1588001 w 6904352"/>
              <a:gd name="connsiteY3" fmla="*/ 0 h 1102775"/>
              <a:gd name="connsiteX4" fmla="*/ 2094320 w 6904352"/>
              <a:gd name="connsiteY4" fmla="*/ 0 h 1102775"/>
              <a:gd name="connsiteX5" fmla="*/ 2600639 w 6904352"/>
              <a:gd name="connsiteY5" fmla="*/ 0 h 1102775"/>
              <a:gd name="connsiteX6" fmla="*/ 3314089 w 6904352"/>
              <a:gd name="connsiteY6" fmla="*/ 0 h 1102775"/>
              <a:gd name="connsiteX7" fmla="*/ 3751365 w 6904352"/>
              <a:gd name="connsiteY7" fmla="*/ 0 h 1102775"/>
              <a:gd name="connsiteX8" fmla="*/ 4464814 w 6904352"/>
              <a:gd name="connsiteY8" fmla="*/ 0 h 1102775"/>
              <a:gd name="connsiteX9" fmla="*/ 5178264 w 6904352"/>
              <a:gd name="connsiteY9" fmla="*/ 0 h 1102775"/>
              <a:gd name="connsiteX10" fmla="*/ 5753627 w 6904352"/>
              <a:gd name="connsiteY10" fmla="*/ 0 h 1102775"/>
              <a:gd name="connsiteX11" fmla="*/ 6904352 w 6904352"/>
              <a:gd name="connsiteY11" fmla="*/ 0 h 1102775"/>
              <a:gd name="connsiteX12" fmla="*/ 6904352 w 6904352"/>
              <a:gd name="connsiteY12" fmla="*/ 540360 h 1102775"/>
              <a:gd name="connsiteX13" fmla="*/ 6904352 w 6904352"/>
              <a:gd name="connsiteY13" fmla="*/ 1102775 h 1102775"/>
              <a:gd name="connsiteX14" fmla="*/ 6328989 w 6904352"/>
              <a:gd name="connsiteY14" fmla="*/ 1102775 h 1102775"/>
              <a:gd name="connsiteX15" fmla="*/ 5891714 w 6904352"/>
              <a:gd name="connsiteY15" fmla="*/ 1102775 h 1102775"/>
              <a:gd name="connsiteX16" fmla="*/ 5316351 w 6904352"/>
              <a:gd name="connsiteY16" fmla="*/ 1102775 h 1102775"/>
              <a:gd name="connsiteX17" fmla="*/ 4602901 w 6904352"/>
              <a:gd name="connsiteY17" fmla="*/ 1102775 h 1102775"/>
              <a:gd name="connsiteX18" fmla="*/ 4027539 w 6904352"/>
              <a:gd name="connsiteY18" fmla="*/ 1102775 h 1102775"/>
              <a:gd name="connsiteX19" fmla="*/ 3659307 w 6904352"/>
              <a:gd name="connsiteY19" fmla="*/ 1102775 h 1102775"/>
              <a:gd name="connsiteX20" fmla="*/ 3222031 w 6904352"/>
              <a:gd name="connsiteY20" fmla="*/ 1102775 h 1102775"/>
              <a:gd name="connsiteX21" fmla="*/ 2508581 w 6904352"/>
              <a:gd name="connsiteY21" fmla="*/ 1102775 h 1102775"/>
              <a:gd name="connsiteX22" fmla="*/ 1933219 w 6904352"/>
              <a:gd name="connsiteY22" fmla="*/ 1102775 h 1102775"/>
              <a:gd name="connsiteX23" fmla="*/ 1495943 w 6904352"/>
              <a:gd name="connsiteY23" fmla="*/ 1102775 h 1102775"/>
              <a:gd name="connsiteX24" fmla="*/ 920580 w 6904352"/>
              <a:gd name="connsiteY24" fmla="*/ 1102775 h 1102775"/>
              <a:gd name="connsiteX25" fmla="*/ 552348 w 6904352"/>
              <a:gd name="connsiteY25" fmla="*/ 1102775 h 1102775"/>
              <a:gd name="connsiteX26" fmla="*/ 0 w 6904352"/>
              <a:gd name="connsiteY26" fmla="*/ 1102775 h 1102775"/>
              <a:gd name="connsiteX27" fmla="*/ 0 w 6904352"/>
              <a:gd name="connsiteY27" fmla="*/ 551388 h 1102775"/>
              <a:gd name="connsiteX28" fmla="*/ 0 w 6904352"/>
              <a:gd name="connsiteY28" fmla="*/ 0 h 1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4352" h="1102775"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88604" y="70075"/>
                  <a:pt x="3314089" y="0"/>
                </a:cubicBezTo>
                <a:cubicBezTo>
                  <a:pt x="3539574" y="-70075"/>
                  <a:pt x="3614535" y="9670"/>
                  <a:pt x="3751365" y="0"/>
                </a:cubicBezTo>
                <a:cubicBezTo>
                  <a:pt x="3888195" y="-9670"/>
                  <a:pt x="4222919" y="36193"/>
                  <a:pt x="4464814" y="0"/>
                </a:cubicBezTo>
                <a:cubicBezTo>
                  <a:pt x="4706709" y="-36193"/>
                  <a:pt x="4901828" y="53989"/>
                  <a:pt x="5178264" y="0"/>
                </a:cubicBezTo>
                <a:cubicBezTo>
                  <a:pt x="5454700" y="-53989"/>
                  <a:pt x="5493278" y="43930"/>
                  <a:pt x="5753627" y="0"/>
                </a:cubicBezTo>
                <a:cubicBezTo>
                  <a:pt x="6013976" y="-43930"/>
                  <a:pt x="6616371" y="87699"/>
                  <a:pt x="6904352" y="0"/>
                </a:cubicBezTo>
                <a:cubicBezTo>
                  <a:pt x="6905336" y="118442"/>
                  <a:pt x="6867575" y="408321"/>
                  <a:pt x="6904352" y="540360"/>
                </a:cubicBezTo>
                <a:cubicBezTo>
                  <a:pt x="6941129" y="672399"/>
                  <a:pt x="6884981" y="940329"/>
                  <a:pt x="6904352" y="1102775"/>
                </a:cubicBezTo>
                <a:cubicBezTo>
                  <a:pt x="6622190" y="1110666"/>
                  <a:pt x="6607501" y="1077427"/>
                  <a:pt x="6328989" y="1102775"/>
                </a:cubicBezTo>
                <a:cubicBezTo>
                  <a:pt x="6050477" y="1128123"/>
                  <a:pt x="6010716" y="1070991"/>
                  <a:pt x="5891714" y="1102775"/>
                </a:cubicBezTo>
                <a:cubicBezTo>
                  <a:pt x="5772713" y="1134559"/>
                  <a:pt x="5502766" y="1071366"/>
                  <a:pt x="5316351" y="1102775"/>
                </a:cubicBezTo>
                <a:cubicBezTo>
                  <a:pt x="5129936" y="1134184"/>
                  <a:pt x="4818718" y="1045875"/>
                  <a:pt x="4602901" y="1102775"/>
                </a:cubicBezTo>
                <a:cubicBezTo>
                  <a:pt x="4387084" y="1159675"/>
                  <a:pt x="4205998" y="1102078"/>
                  <a:pt x="4027539" y="1102775"/>
                </a:cubicBezTo>
                <a:cubicBezTo>
                  <a:pt x="3849080" y="1103472"/>
                  <a:pt x="3797595" y="1083950"/>
                  <a:pt x="3659307" y="1102775"/>
                </a:cubicBezTo>
                <a:cubicBezTo>
                  <a:pt x="3521019" y="1121600"/>
                  <a:pt x="3411864" y="1067068"/>
                  <a:pt x="3222031" y="1102775"/>
                </a:cubicBezTo>
                <a:cubicBezTo>
                  <a:pt x="3032198" y="1138482"/>
                  <a:pt x="2729524" y="1098123"/>
                  <a:pt x="2508581" y="1102775"/>
                </a:cubicBezTo>
                <a:cubicBezTo>
                  <a:pt x="2287638" y="1107427"/>
                  <a:pt x="2081522" y="1061322"/>
                  <a:pt x="1933219" y="1102775"/>
                </a:cubicBezTo>
                <a:cubicBezTo>
                  <a:pt x="1784916" y="1144228"/>
                  <a:pt x="1688580" y="1077838"/>
                  <a:pt x="1495943" y="1102775"/>
                </a:cubicBezTo>
                <a:cubicBezTo>
                  <a:pt x="1303306" y="1127712"/>
                  <a:pt x="1181444" y="1044871"/>
                  <a:pt x="920580" y="1102775"/>
                </a:cubicBezTo>
                <a:cubicBezTo>
                  <a:pt x="659716" y="1160679"/>
                  <a:pt x="660855" y="1059476"/>
                  <a:pt x="552348" y="1102775"/>
                </a:cubicBezTo>
                <a:cubicBezTo>
                  <a:pt x="443841" y="1146074"/>
                  <a:pt x="181022" y="1057216"/>
                  <a:pt x="0" y="1102775"/>
                </a:cubicBezTo>
                <a:cubicBezTo>
                  <a:pt x="-33132" y="937773"/>
                  <a:pt x="13839" y="753448"/>
                  <a:pt x="0" y="551388"/>
                </a:cubicBezTo>
                <a:cubicBezTo>
                  <a:pt x="-13839" y="349328"/>
                  <a:pt x="25944" y="206810"/>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D178E610-9B6A-5835-358D-8DC4B09BEE42}"/>
              </a:ext>
            </a:extLst>
          </p:cNvPr>
          <p:cNvSpPr txBox="1"/>
          <p:nvPr userDrawn="1"/>
        </p:nvSpPr>
        <p:spPr>
          <a:xfrm>
            <a:off x="2297453" y="5661578"/>
            <a:ext cx="1318665" cy="461665"/>
          </a:xfrm>
          <a:prstGeom prst="rect">
            <a:avLst/>
          </a:prstGeom>
          <a:noFill/>
        </p:spPr>
        <p:txBody>
          <a:bodyPr wrap="square">
            <a:spAutoFit/>
          </a:bodyPr>
          <a:lstStyle/>
          <a:p>
            <a:pPr algn="ctr"/>
            <a:r>
              <a:rPr lang="en-US" sz="2400" b="0" i="0" u="none" dirty="0">
                <a:solidFill>
                  <a:srgbClr val="CC6633"/>
                </a:solidFill>
                <a:latin typeface="Gotham" panose="02000504050000020004" pitchFamily="2" charset="0"/>
              </a:rPr>
              <a:t>Bronze</a:t>
            </a:r>
          </a:p>
        </p:txBody>
      </p:sp>
      <p:pic>
        <p:nvPicPr>
          <p:cNvPr id="54" name="Picture 53" descr="Logo&#10;&#10;Description automatically generated">
            <a:extLst>
              <a:ext uri="{FF2B5EF4-FFF2-40B4-BE49-F238E27FC236}">
                <a16:creationId xmlns:a16="http://schemas.microsoft.com/office/drawing/2014/main" id="{C15C373B-DF64-A73D-1BF0-F6C95F4B1DAF}"/>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3608" y="3714557"/>
            <a:ext cx="2646314" cy="973429"/>
          </a:xfrm>
          <a:prstGeom prst="rect">
            <a:avLst/>
          </a:prstGeom>
        </p:spPr>
      </p:pic>
    </p:spTree>
    <p:extLst>
      <p:ext uri="{BB962C8B-B14F-4D97-AF65-F5344CB8AC3E}">
        <p14:creationId xmlns:p14="http://schemas.microsoft.com/office/powerpoint/2010/main" val="1008291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5613" y="245534"/>
            <a:ext cx="8040774" cy="3706959"/>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57299" y="4216248"/>
            <a:ext cx="9897036" cy="2123658"/>
          </a:xfrm>
          <a:prstGeom prst="rect">
            <a:avLst/>
          </a:prstGeom>
          <a:noFill/>
        </p:spPr>
        <p:txBody>
          <a:bodyPr wrap="square" rtlCol="0">
            <a:spAutoFit/>
          </a:bodyPr>
          <a:lstStyle/>
          <a:p>
            <a:pPr algn="ctr"/>
            <a:r>
              <a:rPr lang="en-GB" sz="4400" dirty="0"/>
              <a:t>Monthly Meetings</a:t>
            </a:r>
            <a:br>
              <a:rPr lang="en-GB" sz="4400" dirty="0"/>
            </a:br>
            <a:r>
              <a:rPr lang="en-GB" sz="4400" dirty="0"/>
              <a:t>3rd Wednesday of each month </a:t>
            </a:r>
            <a:br>
              <a:rPr lang="en-GB" sz="4400" dirty="0"/>
            </a:br>
            <a:r>
              <a:rPr lang="en-GB" sz="4400" dirty="0"/>
              <a:t>jssug.org</a:t>
            </a:r>
            <a:endParaRPr lang="en-US" sz="4400" b="0" i="0" dirty="0" err="1">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249380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022148E-A118-4C81-BD07-C2FDB656F5C0}"/>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33" name="Content Placeholder 2">
            <a:extLst>
              <a:ext uri="{FF2B5EF4-FFF2-40B4-BE49-F238E27FC236}">
                <a16:creationId xmlns:a16="http://schemas.microsoft.com/office/drawing/2014/main" id="{69C0475C-10A6-4832-A8CB-FD4A54DE3068}"/>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34" name="Content Placeholder 2">
            <a:extLst>
              <a:ext uri="{FF2B5EF4-FFF2-40B4-BE49-F238E27FC236}">
                <a16:creationId xmlns:a16="http://schemas.microsoft.com/office/drawing/2014/main" id="{A2D07DB7-7A1F-4BA3-832B-AD0119F2AC2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5" name="Content Placeholder 2">
            <a:extLst>
              <a:ext uri="{FF2B5EF4-FFF2-40B4-BE49-F238E27FC236}">
                <a16:creationId xmlns:a16="http://schemas.microsoft.com/office/drawing/2014/main" id="{9E95EA5C-DB1A-4340-9A9B-6FBA15131DCC}"/>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36" name="Picture 35">
            <a:extLst>
              <a:ext uri="{FF2B5EF4-FFF2-40B4-BE49-F238E27FC236}">
                <a16:creationId xmlns:a16="http://schemas.microsoft.com/office/drawing/2014/main" id="{4F739FB1-E9E4-486C-9F12-3B357C6B6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37" name="Picture 36">
            <a:extLst>
              <a:ext uri="{FF2B5EF4-FFF2-40B4-BE49-F238E27FC236}">
                <a16:creationId xmlns:a16="http://schemas.microsoft.com/office/drawing/2014/main" id="{3FBD7D9D-79E9-4C49-A6A9-18BA276C10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38" name="TextBox 37">
            <a:extLst>
              <a:ext uri="{FF2B5EF4-FFF2-40B4-BE49-F238E27FC236}">
                <a16:creationId xmlns:a16="http://schemas.microsoft.com/office/drawing/2014/main" id="{EA0BDD22-A2F2-46C7-9E9B-E470DCD3D72D}"/>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39" name="Picture 38">
            <a:extLst>
              <a:ext uri="{FF2B5EF4-FFF2-40B4-BE49-F238E27FC236}">
                <a16:creationId xmlns:a16="http://schemas.microsoft.com/office/drawing/2014/main" id="{D3634AEE-798E-45DB-BA4A-87DC9C08E1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40" name="TextBox 39">
            <a:extLst>
              <a:ext uri="{FF2B5EF4-FFF2-40B4-BE49-F238E27FC236}">
                <a16:creationId xmlns:a16="http://schemas.microsoft.com/office/drawing/2014/main" id="{D17DE9BB-E60E-4883-8AF9-ADD27D8F133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2597036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25603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1147082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40157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4729776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9019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4036616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500815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3233829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607008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2282943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546620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6973104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9" name="TextBox 8">
            <a:extLst>
              <a:ext uri="{FF2B5EF4-FFF2-40B4-BE49-F238E27FC236}">
                <a16:creationId xmlns:a16="http://schemas.microsoft.com/office/drawing/2014/main" id="{91E5C92E-7F1D-4362-8705-781E922646D8}"/>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9805944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2202562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385842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3924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8362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530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402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4871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56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8910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423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1831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1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411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320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47052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306170"/>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70117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31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19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70580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06214611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65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4.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5.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60314791"/>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85431"/>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zure-sql/database/recovery-using-backups?view=azuresql#point-in-time-restore" TargetMode="External"/><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database/recovery-using-backups?view=azuresql#geo-restore" TargetMode="External"/><Relationship Id="rId4" Type="http://schemas.openxmlformats.org/officeDocument/2006/relationships/hyperlink" Target="https://learn.microsoft.com/en-us/azure/azure-sql/database/recovery-using-backups?view=azuresql#deleted-database-rest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50.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recovery-using-backups?view=azuresql#point-in-time-restore" TargetMode="External"/><Relationship Id="rId7"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managed-instance/recovery-using-backups?view=azuresql#geo-restore" TargetMode="External"/><Relationship Id="rId4" Type="http://schemas.openxmlformats.org/officeDocument/2006/relationships/hyperlink" Target="https://learn.microsoft.com/en-us/azure/azure-sql/managed-instance/recovery-using-backups?view=azuresql#deleted-database-resto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earn.microsoft.com/en-us/sql/relational-databases/backup-restore/create-a-full-database-backup-sql-server?view=sql-server-ver16" TargetMode="External"/><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sql/relational-databases/backup-restore/sql-server-managed-backup-to-microsoft-azure?view=sql-server-ver16" TargetMode="External"/><Relationship Id="rId5" Type="http://schemas.openxmlformats.org/officeDocument/2006/relationships/hyperlink" Target="https://learn.microsoft.com/en-us/azure/backup/backup-azure-sql-database" TargetMode="External"/><Relationship Id="rId4" Type="http://schemas.openxmlformats.org/officeDocument/2006/relationships/hyperlink" Target="https://learn.microsoft.com/en-us/sql/relational-databases/backup-restore/sql-server-backup-to-url?view=sql-server-ver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322375"/>
            <a:ext cx="10347381" cy="2213249"/>
          </a:xfrm>
        </p:spPr>
        <p:txBody>
          <a:bodyPr>
            <a:normAutofit fontScale="90000"/>
          </a:bodyPr>
          <a:lstStyle/>
          <a:p>
            <a:r>
              <a:rPr lang="en-US" dirty="0"/>
              <a:t>There Are Nuances: </a:t>
            </a:r>
            <a:br>
              <a:rPr lang="en-US" dirty="0"/>
            </a:br>
            <a:r>
              <a:rPr lang="en-US" dirty="0"/>
              <a:t>Understanding SQL Server Backup and Recovery Options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6"/>
            <a:ext cx="9388475" cy="1969942"/>
          </a:xfrm>
        </p:spPr>
        <p:txBody>
          <a:bodyPr/>
          <a:lstStyle/>
          <a:p>
            <a:pPr marL="457200" indent="-457200">
              <a:buFont typeface="Arial" panose="020B0604020202020204" pitchFamily="34" charset="0"/>
              <a:buChar char="•"/>
            </a:pPr>
            <a:r>
              <a:rPr lang="en-US" dirty="0"/>
              <a:t>Recovery </a:t>
            </a:r>
          </a:p>
          <a:p>
            <a:pPr marL="914400" lvl="1" indent="-457200">
              <a:buFont typeface="Arial" panose="020B0604020202020204" pitchFamily="34" charset="0"/>
              <a:buChar char="•"/>
            </a:pPr>
            <a:r>
              <a:rPr lang="en-US" dirty="0"/>
              <a:t>Restore via the T-SQL </a:t>
            </a:r>
          </a:p>
          <a:p>
            <a:pPr marL="1114425" lvl="2" indent="-457200">
              <a:buFont typeface="Arial" panose="020B0604020202020204" pitchFamily="34" charset="0"/>
              <a:buChar char="•"/>
            </a:pPr>
            <a:r>
              <a:rPr lang="en-US" dirty="0"/>
              <a:t>After Backing up to a local Drive or URL</a:t>
            </a:r>
          </a:p>
          <a:p>
            <a:pPr marL="1114425" lvl="2" indent="-457200">
              <a:buFont typeface="Arial" panose="020B0604020202020204" pitchFamily="34" charset="0"/>
              <a:buChar char="•"/>
            </a:pPr>
            <a:r>
              <a:rPr lang="en-US" dirty="0"/>
              <a:t>From managed backup </a:t>
            </a:r>
          </a:p>
          <a:p>
            <a:pPr marL="1114425" lvl="2" indent="-457200">
              <a:buFont typeface="Arial" panose="020B0604020202020204" pitchFamily="34" charset="0"/>
              <a:buChar char="•"/>
            </a:pPr>
            <a:r>
              <a:rPr lang="en-US" dirty="0"/>
              <a:t>After creating .bak from Azure  Backup Service</a:t>
            </a:r>
          </a:p>
          <a:p>
            <a:pPr marL="914400" lvl="1" indent="-457200">
              <a:buFont typeface="Arial" panose="020B0604020202020204" pitchFamily="34" charset="0"/>
              <a:buChar char="•"/>
            </a:pPr>
            <a:r>
              <a:rPr lang="en-US" dirty="0"/>
              <a:t>Recover from the portal when using Azure Backup Service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3E371D45-076D-E77C-B83E-0F6690C7BF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099884"/>
            <a:ext cx="5286952" cy="2758116"/>
          </a:xfrm>
          <a:prstGeom prst="rect">
            <a:avLst/>
          </a:prstGeom>
        </p:spPr>
      </p:pic>
    </p:spTree>
    <p:extLst>
      <p:ext uri="{BB962C8B-B14F-4D97-AF65-F5344CB8AC3E}">
        <p14:creationId xmlns:p14="http://schemas.microsoft.com/office/powerpoint/2010/main" val="290480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85216" y="2478481"/>
            <a:ext cx="9144000" cy="1495794"/>
          </a:xfrm>
        </p:spPr>
        <p:txBody>
          <a:bodyPr/>
          <a:lstStyle/>
          <a:p>
            <a:r>
              <a:rPr lang="en-US" dirty="0"/>
              <a:t>Demo: Backup to URL</a:t>
            </a:r>
            <a:br>
              <a:rPr lang="en-US" dirty="0"/>
            </a:br>
            <a:br>
              <a:rPr lang="en-US" dirty="0"/>
            </a:br>
            <a:r>
              <a:rPr lang="en-US" dirty="0"/>
              <a:t>Demo: Enable Managed Backup </a:t>
            </a:r>
          </a:p>
        </p:txBody>
      </p:sp>
    </p:spTree>
    <p:extLst>
      <p:ext uri="{BB962C8B-B14F-4D97-AF65-F5344CB8AC3E}">
        <p14:creationId xmlns:p14="http://schemas.microsoft.com/office/powerpoint/2010/main" val="6160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08020A80-8171-FCE9-747E-9D26E111B6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051467"/>
            <a:ext cx="6358679" cy="1993565"/>
          </a:xfrm>
          <a:prstGeom prst="rect">
            <a:avLst/>
          </a:prstGeom>
        </p:spPr>
      </p:pic>
    </p:spTree>
    <p:extLst>
      <p:ext uri="{BB962C8B-B14F-4D97-AF65-F5344CB8AC3E}">
        <p14:creationId xmlns:p14="http://schemas.microsoft.com/office/powerpoint/2010/main" val="21538663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942344"/>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sng"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r>
              <a:rPr lang="en-US" b="0" i="0" dirty="0">
                <a:solidFill>
                  <a:srgbClr val="161616"/>
                </a:solidFill>
                <a:effectLst/>
                <a:latin typeface="Segoe UI" panose="020B0502040204020203" pitchFamily="34" charset="0"/>
              </a:rPr>
              <a:t> </a:t>
            </a:r>
            <a:endParaRPr lang="en-US"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sng" dirty="0">
                <a:effectLst/>
                <a:latin typeface="Segoe UI" panose="020B0502040204020203" pitchFamily="34" charset="0"/>
                <a:hlinkClick r:id="rId5"/>
              </a:rPr>
              <a:t>Restore a database to another geographic region</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endParaRPr lang="en-US" dirty="0"/>
          </a:p>
          <a:p>
            <a:endParaRPr lang="en-US" dirty="0"/>
          </a:p>
          <a:p>
            <a:endParaRPr lang="en-US" dirty="0"/>
          </a:p>
        </p:txBody>
      </p:sp>
      <p:pic>
        <p:nvPicPr>
          <p:cNvPr id="5" name="Picture 4">
            <a:extLst>
              <a:ext uri="{FF2B5EF4-FFF2-40B4-BE49-F238E27FC236}">
                <a16:creationId xmlns:a16="http://schemas.microsoft.com/office/drawing/2014/main" id="{AEE59F7E-850B-52FB-A5EE-9988C58944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20000" y="1844675"/>
            <a:ext cx="4276894" cy="4276894"/>
          </a:xfrm>
          <a:prstGeom prst="rect">
            <a:avLst/>
          </a:prstGeom>
        </p:spPr>
      </p:pic>
    </p:spTree>
    <p:extLst>
      <p:ext uri="{BB962C8B-B14F-4D97-AF65-F5344CB8AC3E}">
        <p14:creationId xmlns:p14="http://schemas.microsoft.com/office/powerpoint/2010/main" val="37140606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options &amp; nuances</a:t>
            </a:r>
          </a:p>
        </p:txBody>
      </p:sp>
    </p:spTree>
    <p:extLst>
      <p:ext uri="{BB962C8B-B14F-4D97-AF65-F5344CB8AC3E}">
        <p14:creationId xmlns:p14="http://schemas.microsoft.com/office/powerpoint/2010/main" val="174834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271939"/>
          </a:xfrm>
        </p:spPr>
        <p:txBody>
          <a:bodyPr/>
          <a:lstStyle/>
          <a:p>
            <a:pPr marL="457200" indent="-457200">
              <a:buFont typeface="Arial" panose="020B0604020202020204" pitchFamily="34" charset="0"/>
              <a:buChar char="•"/>
            </a:pPr>
            <a:r>
              <a:rPr lang="en-US" dirty="0"/>
              <a:t>SQL Server Managed Backups up to 30 days retention</a:t>
            </a:r>
          </a:p>
          <a:p>
            <a:pPr marL="457200" indent="-457200">
              <a:buFont typeface="Arial" panose="020B0604020202020204" pitchFamily="34" charset="0"/>
              <a:buChar char="•"/>
            </a:pPr>
            <a:r>
              <a:rPr lang="en-US" dirty="0"/>
              <a:t>SQL Server Managed Backups file backup is not supported </a:t>
            </a:r>
          </a:p>
          <a:p>
            <a:pPr marL="457200" indent="-457200">
              <a:buFont typeface="Arial" panose="020B0604020202020204" pitchFamily="34" charset="0"/>
              <a:buChar char="•"/>
            </a:pPr>
            <a:r>
              <a:rPr lang="en-US" dirty="0"/>
              <a:t>SQL Server Managed Backups and Backup to URL</a:t>
            </a:r>
          </a:p>
          <a:p>
            <a:pPr marL="914400" lvl="1" indent="-457200">
              <a:buFont typeface="Arial" panose="020B0604020202020204" pitchFamily="34" charset="0"/>
              <a:buChar char="•"/>
            </a:pPr>
            <a:r>
              <a:rPr lang="en-US" dirty="0"/>
              <a:t>Maximize size of block blob is 200 gig</a:t>
            </a:r>
          </a:p>
          <a:p>
            <a:pPr marL="914400" lvl="1" indent="-457200">
              <a:buFont typeface="Arial" panose="020B0604020202020204" pitchFamily="34" charset="0"/>
              <a:buChar char="•"/>
            </a:pPr>
            <a:r>
              <a:rPr lang="en-US" dirty="0"/>
              <a:t>12 TB Max for Managed Backup / 12.8 TB Max for URL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F571650B-3D05-8F50-3355-830BBA4E74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91000"/>
            <a:ext cx="2209800" cy="2209800"/>
          </a:xfrm>
          <a:prstGeom prst="rect">
            <a:avLst/>
          </a:prstGeom>
        </p:spPr>
      </p:pic>
      <p:pic>
        <p:nvPicPr>
          <p:cNvPr id="6" name="Picture 5">
            <a:extLst>
              <a:ext uri="{FF2B5EF4-FFF2-40B4-BE49-F238E27FC236}">
                <a16:creationId xmlns:a16="http://schemas.microsoft.com/office/drawing/2014/main" id="{5F38BC67-500A-7B20-67EF-86799DF20C45}"/>
              </a:ext>
            </a:extLst>
          </p:cNvPr>
          <p:cNvPicPr>
            <a:picLocks noChangeAspect="1"/>
          </p:cNvPicPr>
          <p:nvPr/>
        </p:nvPicPr>
        <p:blipFill>
          <a:blip r:embed="rId4"/>
          <a:stretch>
            <a:fillRect/>
          </a:stretch>
        </p:blipFill>
        <p:spPr>
          <a:xfrm>
            <a:off x="8587018" y="4338999"/>
            <a:ext cx="3019765" cy="1913801"/>
          </a:xfrm>
          <a:prstGeom prst="rect">
            <a:avLst/>
          </a:prstGeom>
        </p:spPr>
      </p:pic>
    </p:spTree>
    <p:extLst>
      <p:ext uri="{BB962C8B-B14F-4D97-AF65-F5344CB8AC3E}">
        <p14:creationId xmlns:p14="http://schemas.microsoft.com/office/powerpoint/2010/main" val="21990099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Backup from URL</a:t>
            </a:r>
          </a:p>
        </p:txBody>
      </p:sp>
    </p:spTree>
    <p:extLst>
      <p:ext uri="{BB962C8B-B14F-4D97-AF65-F5344CB8AC3E}">
        <p14:creationId xmlns:p14="http://schemas.microsoft.com/office/powerpoint/2010/main" val="14363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493538"/>
          </a:xfrm>
        </p:spPr>
        <p:txBody>
          <a:bodyPr/>
          <a:lstStyle/>
          <a:p>
            <a:pPr marL="457200" indent="-457200">
              <a:buFont typeface="Arial" panose="020B0604020202020204" pitchFamily="34" charset="0"/>
              <a:buChar char="•"/>
            </a:pPr>
            <a:r>
              <a:rPr lang="en-US" dirty="0"/>
              <a:t>Azure Backup for SQL Server</a:t>
            </a:r>
          </a:p>
          <a:p>
            <a:pPr marL="914400" lvl="1" indent="-457200">
              <a:buFont typeface="Arial" panose="020B0604020202020204" pitchFamily="34" charset="0"/>
              <a:buChar char="•"/>
            </a:pPr>
            <a:r>
              <a:rPr lang="en-US" dirty="0"/>
              <a:t>Max 2000 database per vault</a:t>
            </a:r>
          </a:p>
          <a:p>
            <a:pPr marL="914400" lvl="1" indent="-457200">
              <a:buFont typeface="Arial" panose="020B0604020202020204" pitchFamily="34" charset="0"/>
              <a:buChar char="•"/>
            </a:pPr>
            <a:r>
              <a:rPr lang="en-US" dirty="0"/>
              <a:t>Database max size support 6 TB</a:t>
            </a:r>
          </a:p>
          <a:p>
            <a:pPr marL="914400" lvl="1" indent="-457200">
              <a:buFont typeface="Arial" panose="020B0604020202020204" pitchFamily="34" charset="0"/>
              <a:buChar char="•"/>
            </a:pPr>
            <a:r>
              <a:rPr lang="en-US" dirty="0"/>
              <a:t>Max 1000 files per database </a:t>
            </a:r>
          </a:p>
          <a:p>
            <a:pPr marL="914400" lvl="1" indent="-457200">
              <a:buFont typeface="Arial" panose="020B0604020202020204" pitchFamily="34" charset="0"/>
              <a:buChar char="•"/>
            </a:pPr>
            <a:r>
              <a:rPr lang="en-US" dirty="0"/>
              <a:t>Disable log backups if using log shipping</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3C5DF184-E87E-5E0A-CB07-C6DF5579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56884"/>
            <a:ext cx="5364018" cy="2375280"/>
          </a:xfrm>
          <a:prstGeom prst="rect">
            <a:avLst/>
          </a:prstGeom>
        </p:spPr>
      </p:pic>
      <p:pic>
        <p:nvPicPr>
          <p:cNvPr id="7" name="Picture 6">
            <a:extLst>
              <a:ext uri="{FF2B5EF4-FFF2-40B4-BE49-F238E27FC236}">
                <a16:creationId xmlns:a16="http://schemas.microsoft.com/office/drawing/2014/main" id="{5E9012CA-0FE7-F139-79AE-0CA216AD55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1474" y="1844675"/>
            <a:ext cx="3645309" cy="4227545"/>
          </a:xfrm>
          <a:prstGeom prst="rect">
            <a:avLst/>
          </a:prstGeom>
        </p:spPr>
      </p:pic>
    </p:spTree>
    <p:extLst>
      <p:ext uri="{BB962C8B-B14F-4D97-AF65-F5344CB8AC3E}">
        <p14:creationId xmlns:p14="http://schemas.microsoft.com/office/powerpoint/2010/main" val="4141789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Examine Backup for SQL Server</a:t>
            </a:r>
          </a:p>
        </p:txBody>
      </p:sp>
    </p:spTree>
    <p:extLst>
      <p:ext uri="{BB962C8B-B14F-4D97-AF65-F5344CB8AC3E}">
        <p14:creationId xmlns:p14="http://schemas.microsoft.com/office/powerpoint/2010/main" val="426273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99015"/>
            <a:ext cx="6873875" cy="3237809"/>
          </a:xfrm>
        </p:spPr>
        <p:txBody>
          <a:bodyPr/>
          <a:lstStyle/>
          <a:p>
            <a:pPr marL="457200"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manually backup? </a:t>
            </a:r>
          </a:p>
          <a:p>
            <a:pPr marL="914400" lvl="1" indent="-457200">
              <a:buFont typeface="Arial" panose="020B0604020202020204" pitchFamily="34" charset="0"/>
              <a:buChar char="•"/>
            </a:pPr>
            <a:r>
              <a:rPr lang="en-US" dirty="0"/>
              <a:t>Can’t use native backup to recover</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We can use tools to extract Schema, Data or Both</a:t>
            </a:r>
          </a:p>
          <a:p>
            <a:pPr marL="914400" lvl="1" indent="-457200">
              <a:buFont typeface="Arial" panose="020B0604020202020204" pitchFamily="34" charset="0"/>
              <a:buChar char="•"/>
            </a:pPr>
            <a:r>
              <a:rPr lang="en-US" dirty="0"/>
              <a:t>Can examine backups via DMVs but no </a:t>
            </a:r>
            <a:r>
              <a:rPr lang="en-US"/>
              <a:t>OOB alerting</a:t>
            </a:r>
            <a:endParaRPr lang="en-US" dirty="0"/>
          </a:p>
        </p:txBody>
      </p:sp>
      <p:pic>
        <p:nvPicPr>
          <p:cNvPr id="4" name="Picture 3">
            <a:extLst>
              <a:ext uri="{FF2B5EF4-FFF2-40B4-BE49-F238E27FC236}">
                <a16:creationId xmlns:a16="http://schemas.microsoft.com/office/drawing/2014/main" id="{91F3E108-04BC-20E0-18F2-33FD6B9201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1375" y="1844675"/>
            <a:ext cx="4654131" cy="2652671"/>
          </a:xfrm>
          <a:prstGeom prst="rect">
            <a:avLst/>
          </a:prstGeom>
        </p:spPr>
      </p:pic>
      <p:pic>
        <p:nvPicPr>
          <p:cNvPr id="6" name="Picture 5">
            <a:extLst>
              <a:ext uri="{FF2B5EF4-FFF2-40B4-BE49-F238E27FC236}">
                <a16:creationId xmlns:a16="http://schemas.microsoft.com/office/drawing/2014/main" id="{46734FE1-BCE4-1BAE-167B-27A24B6925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200" y="4994814"/>
            <a:ext cx="6226033" cy="1491132"/>
          </a:xfrm>
          <a:prstGeom prst="rect">
            <a:avLst/>
          </a:prstGeom>
        </p:spPr>
      </p:pic>
    </p:spTree>
    <p:extLst>
      <p:ext uri="{BB962C8B-B14F-4D97-AF65-F5344CB8AC3E}">
        <p14:creationId xmlns:p14="http://schemas.microsoft.com/office/powerpoint/2010/main" val="14600030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592992"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endParaRPr lang="en-US" sz="2400" dirty="0">
              <a:latin typeface="Segoe UI Semilight" panose="020B0402040204020203" pitchFamily="34" charset="0"/>
              <a:cs typeface="Segoe UI Semilight" panose="020B0402040204020203" pitchFamily="34" charset="0"/>
            </a:endParaRPr>
          </a:p>
          <a:p>
            <a:r>
              <a:rPr lang="en-US" sz="1600" dirty="0">
                <a:latin typeface="Segoe UI Semilight" panose="020B0402040204020203" pitchFamily="34" charset="0"/>
                <a:cs typeface="Segoe UI Semilight" panose="020B0402040204020203" pitchFamily="34" charset="0"/>
              </a:rPr>
              <a:t>https://github.com/TalesFromTheField/TeamPresentation/tree/f279ef6b3bcba1ca32030abd73c7db9ea1417c0a/2023_Future_Data_Driven_Summit/DanTaylor_BackupRecoveryNaunces</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02607"/>
          </a:xfrm>
        </p:spPr>
        <p:txBody>
          <a:bodyPr/>
          <a:lstStyle/>
          <a:p>
            <a:pPr marL="457200"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Can manually backup database (copy only, TDE)</a:t>
            </a:r>
          </a:p>
          <a:p>
            <a:pPr marL="914400" lvl="1" indent="-457200">
              <a:buFont typeface="Arial" panose="020B0604020202020204" pitchFamily="34" charset="0"/>
              <a:buChar char="•"/>
            </a:pPr>
            <a:r>
              <a:rPr lang="en-US" dirty="0"/>
              <a:t>Can manually restore from backup (Full only)</a:t>
            </a:r>
          </a:p>
          <a:p>
            <a:pPr marL="914400" lvl="1" indent="-457200">
              <a:buFont typeface="Arial" panose="020B0604020202020204" pitchFamily="34" charset="0"/>
              <a:buChar char="•"/>
            </a:pPr>
            <a:r>
              <a:rPr lang="en-US" dirty="0"/>
              <a:t>Can examine backups via DMVs but no OOB alerting</a:t>
            </a:r>
          </a:p>
          <a:p>
            <a:endParaRPr lang="en-US" dirty="0"/>
          </a:p>
          <a:p>
            <a:endParaRPr lang="en-US" dirty="0"/>
          </a:p>
        </p:txBody>
      </p:sp>
      <p:pic>
        <p:nvPicPr>
          <p:cNvPr id="4" name="Picture 3">
            <a:extLst>
              <a:ext uri="{FF2B5EF4-FFF2-40B4-BE49-F238E27FC236}">
                <a16:creationId xmlns:a16="http://schemas.microsoft.com/office/drawing/2014/main" id="{EA9B4CF9-7B59-A816-B277-6BA95A6859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2431" y="1844675"/>
            <a:ext cx="4633451" cy="2611474"/>
          </a:xfrm>
          <a:prstGeom prst="rect">
            <a:avLst/>
          </a:prstGeom>
        </p:spPr>
      </p:pic>
    </p:spTree>
    <p:extLst>
      <p:ext uri="{BB962C8B-B14F-4D97-AF65-F5344CB8AC3E}">
        <p14:creationId xmlns:p14="http://schemas.microsoft.com/office/powerpoint/2010/main" val="3936854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075038"/>
            <a:ext cx="9699326" cy="545275"/>
          </a:xfrm>
        </p:spPr>
        <p:txBody>
          <a:bodyPr/>
          <a:lstStyle/>
          <a:p>
            <a:r>
              <a:rPr lang="en-US" dirty="0"/>
              <a:t>Demo: Backup to URL from Managed Instance</a:t>
            </a:r>
          </a:p>
        </p:txBody>
      </p:sp>
    </p:spTree>
    <p:extLst>
      <p:ext uri="{BB962C8B-B14F-4D97-AF65-F5344CB8AC3E}">
        <p14:creationId xmlns:p14="http://schemas.microsoft.com/office/powerpoint/2010/main" val="26223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Instance Database</a:t>
            </a:r>
          </a:p>
        </p:txBody>
      </p:sp>
    </p:spTree>
    <p:extLst>
      <p:ext uri="{BB962C8B-B14F-4D97-AF65-F5344CB8AC3E}">
        <p14:creationId xmlns:p14="http://schemas.microsoft.com/office/powerpoint/2010/main" val="81122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Hyperscale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76473"/>
          </a:xfrm>
        </p:spPr>
        <p:txBody>
          <a:bodyPr/>
          <a:lstStyle/>
          <a:p>
            <a:pPr marL="457200" indent="-457200">
              <a:buFont typeface="Arial" panose="020B0604020202020204" pitchFamily="34" charset="0"/>
              <a:buChar char="•"/>
            </a:pPr>
            <a:r>
              <a:rPr lang="en-US" dirty="0"/>
              <a:t>Azure SQL DB Hyperscale </a:t>
            </a:r>
          </a:p>
          <a:p>
            <a:pPr marL="914400" lvl="1" indent="-457200">
              <a:buFont typeface="Arial" panose="020B0604020202020204" pitchFamily="34" charset="0"/>
              <a:buChar char="•"/>
            </a:pPr>
            <a:r>
              <a:rPr lang="en-US" dirty="0"/>
              <a:t>Backups</a:t>
            </a:r>
          </a:p>
          <a:p>
            <a:pPr marL="1114425" lvl="2" indent="-457200">
              <a:buFont typeface="Arial" panose="020B0604020202020204" pitchFamily="34" charset="0"/>
              <a:buChar char="•"/>
            </a:pPr>
            <a:r>
              <a:rPr lang="en-US" dirty="0"/>
              <a:t>Regular snapshots taken of the data files</a:t>
            </a:r>
          </a:p>
          <a:p>
            <a:pPr marL="1114425" lvl="2" indent="-457200">
              <a:buFont typeface="Arial" panose="020B0604020202020204" pitchFamily="34" charset="0"/>
              <a:buChar char="•"/>
            </a:pPr>
            <a:r>
              <a:rPr lang="en-US" dirty="0"/>
              <a:t>Push down backups to storage layer </a:t>
            </a:r>
          </a:p>
          <a:p>
            <a:pPr marL="1114425" lvl="2" indent="-457200">
              <a:buFont typeface="Arial" panose="020B0604020202020204" pitchFamily="34" charset="0"/>
              <a:buChar char="•"/>
            </a:pPr>
            <a:r>
              <a:rPr lang="en-US" dirty="0"/>
              <a:t>Default short-term 7 days </a:t>
            </a:r>
            <a:r>
              <a:rPr lang="en-US"/>
              <a:t>( Now GA </a:t>
            </a:r>
            <a:r>
              <a:rPr lang="en-US" dirty="0"/>
              <a:t>up to 35 days)</a:t>
            </a:r>
          </a:p>
          <a:p>
            <a:pPr marL="1114425" lvl="2" indent="-457200">
              <a:buFont typeface="Arial" panose="020B0604020202020204" pitchFamily="34" charset="0"/>
              <a:buChar char="•"/>
            </a:pPr>
            <a:r>
              <a:rPr lang="en-US" dirty="0"/>
              <a:t>Long-term backup retention (Now GA)</a:t>
            </a:r>
          </a:p>
          <a:p>
            <a:pPr marL="914400" lvl="1" indent="-457200">
              <a:buFont typeface="Arial" panose="020B0604020202020204" pitchFamily="34" charset="0"/>
              <a:buChar char="•"/>
            </a:pPr>
            <a:r>
              <a:rPr lang="en-US" dirty="0"/>
              <a:t>Restore to any point in times within retention policy</a:t>
            </a:r>
          </a:p>
          <a:p>
            <a:pPr marL="1114425" lvl="2" indent="-457200">
              <a:buFont typeface="Arial" panose="020B0604020202020204" pitchFamily="34" charset="0"/>
              <a:buChar char="•"/>
            </a:pPr>
            <a:r>
              <a:rPr lang="en-US" dirty="0"/>
              <a:t>Reverting to applicable file snapshots</a:t>
            </a:r>
          </a:p>
          <a:p>
            <a:pPr marL="1114425" lvl="2" indent="-457200">
              <a:buFont typeface="Arial" panose="020B0604020202020204" pitchFamily="34" charset="0"/>
              <a:buChar char="•"/>
            </a:pPr>
            <a:r>
              <a:rPr lang="en-US" dirty="0"/>
              <a:t>Applying transaction logs to make restored DB transactionally consistent</a:t>
            </a:r>
          </a:p>
          <a:p>
            <a:endParaRPr lang="en-US" dirty="0"/>
          </a:p>
          <a:p>
            <a:endParaRPr lang="en-US" dirty="0"/>
          </a:p>
        </p:txBody>
      </p:sp>
    </p:spTree>
    <p:extLst>
      <p:ext uri="{BB962C8B-B14F-4D97-AF65-F5344CB8AC3E}">
        <p14:creationId xmlns:p14="http://schemas.microsoft.com/office/powerpoint/2010/main" val="12301972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LTR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488951" y="1844675"/>
            <a:ext cx="6483350" cy="5182957"/>
          </a:xfrm>
        </p:spPr>
        <p:txBody>
          <a:bodyPr/>
          <a:lstStyle/>
          <a:p>
            <a:pPr marL="457200" indent="-457200">
              <a:buFont typeface="Arial" panose="020B0604020202020204" pitchFamily="34" charset="0"/>
              <a:buChar char="•"/>
            </a:pPr>
            <a:r>
              <a:rPr lang="en-US" dirty="0"/>
              <a:t>Let’s talk about Long Term Retention </a:t>
            </a:r>
          </a:p>
          <a:p>
            <a:pPr marL="914400" lvl="1" indent="-457200">
              <a:buFont typeface="Arial" panose="020B0604020202020204" pitchFamily="34" charset="0"/>
              <a:buChar char="•"/>
            </a:pPr>
            <a:r>
              <a:rPr lang="en-US" dirty="0"/>
              <a:t>Required if you want to keep backups more than 35 days</a:t>
            </a:r>
          </a:p>
          <a:p>
            <a:pPr marL="914400" lvl="1" indent="-457200">
              <a:buFont typeface="Arial" panose="020B0604020202020204" pitchFamily="34" charset="0"/>
              <a:buChar char="•"/>
            </a:pPr>
            <a:r>
              <a:rPr lang="en-US" dirty="0"/>
              <a:t>Requires Azure Blob Storage </a:t>
            </a:r>
          </a:p>
          <a:p>
            <a:pPr marL="914400" lvl="1" indent="-457200">
              <a:buFont typeface="Arial" panose="020B0604020202020204" pitchFamily="34" charset="0"/>
              <a:buChar char="•"/>
            </a:pPr>
            <a:r>
              <a:rPr lang="en-US" dirty="0"/>
              <a:t>Store for up to 10 years</a:t>
            </a:r>
          </a:p>
          <a:p>
            <a:pPr marL="914400" lvl="1" indent="-457200">
              <a:buFont typeface="Arial" panose="020B0604020202020204" pitchFamily="34" charset="0"/>
              <a:buChar char="•"/>
            </a:pPr>
            <a:r>
              <a:rPr lang="en-US" dirty="0"/>
              <a:t>Background job so no impact on Database performance</a:t>
            </a:r>
          </a:p>
          <a:p>
            <a:pPr marL="914400" lvl="1" indent="-457200">
              <a:buFont typeface="Arial" panose="020B0604020202020204" pitchFamily="34" charset="0"/>
              <a:buChar char="•"/>
            </a:pPr>
            <a:r>
              <a:rPr lang="en-US" dirty="0"/>
              <a:t> Four parameters: </a:t>
            </a:r>
          </a:p>
          <a:p>
            <a:pPr marL="1114425" lvl="2" indent="-457200">
              <a:buFont typeface="Arial" panose="020B0604020202020204" pitchFamily="34" charset="0"/>
              <a:buChar char="•"/>
            </a:pPr>
            <a:r>
              <a:rPr lang="en-US" dirty="0"/>
              <a:t>weekly backup retention (W) </a:t>
            </a:r>
          </a:p>
          <a:p>
            <a:pPr marL="1114425" lvl="2" indent="-457200">
              <a:buFont typeface="Arial" panose="020B0604020202020204" pitchFamily="34" charset="0"/>
              <a:buChar char="•"/>
            </a:pPr>
            <a:r>
              <a:rPr lang="en-US" dirty="0"/>
              <a:t>monthly backup retention (M)</a:t>
            </a:r>
          </a:p>
          <a:p>
            <a:pPr marL="1114425" lvl="2" indent="-457200">
              <a:buFont typeface="Arial" panose="020B0604020202020204" pitchFamily="34" charset="0"/>
              <a:buChar char="•"/>
            </a:pPr>
            <a:r>
              <a:rPr lang="en-US" dirty="0"/>
              <a:t>yearly backup retention (Y), and week of year (WeekOfYear)</a:t>
            </a:r>
          </a:p>
          <a:p>
            <a:pPr marL="914400" lvl="1" indent="-457200">
              <a:buFont typeface="Arial" panose="020B0604020202020204" pitchFamily="34" charset="0"/>
              <a:buChar char="•"/>
            </a:pPr>
            <a:r>
              <a:rPr lang="en-US" dirty="0"/>
              <a:t>Scheduling COPY_ONLY backups an option (MI)</a:t>
            </a:r>
          </a:p>
          <a:p>
            <a:endParaRPr lang="en-US" dirty="0"/>
          </a:p>
          <a:p>
            <a:endParaRPr lang="en-US" dirty="0"/>
          </a:p>
        </p:txBody>
      </p:sp>
      <p:pic>
        <p:nvPicPr>
          <p:cNvPr id="5" name="Picture 4">
            <a:extLst>
              <a:ext uri="{FF2B5EF4-FFF2-40B4-BE49-F238E27FC236}">
                <a16:creationId xmlns:a16="http://schemas.microsoft.com/office/drawing/2014/main" id="{BA96A41C-F7FD-86CB-6988-8AD3D4DE16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9395" y="1844675"/>
            <a:ext cx="4998486" cy="2508250"/>
          </a:xfrm>
          <a:prstGeom prst="rect">
            <a:avLst/>
          </a:prstGeom>
        </p:spPr>
      </p:pic>
    </p:spTree>
    <p:extLst>
      <p:ext uri="{BB962C8B-B14F-4D97-AF65-F5344CB8AC3E}">
        <p14:creationId xmlns:p14="http://schemas.microsoft.com/office/powerpoint/2010/main" val="999979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Things we can do to prepare</a:t>
            </a:r>
          </a:p>
        </p:txBody>
      </p:sp>
    </p:spTree>
    <p:extLst>
      <p:ext uri="{BB962C8B-B14F-4D97-AF65-F5344CB8AC3E}">
        <p14:creationId xmlns:p14="http://schemas.microsoft.com/office/powerpoint/2010/main" val="155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Things we can do to prepare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8493125" cy="3237809"/>
          </a:xfrm>
        </p:spPr>
        <p:txBody>
          <a:bodyPr/>
          <a:lstStyle/>
          <a:p>
            <a:pPr marL="457200" indent="-457200">
              <a:buFont typeface="Arial" panose="020B0604020202020204" pitchFamily="34" charset="0"/>
              <a:buChar char="•"/>
            </a:pPr>
            <a:r>
              <a:rPr lang="en-US" dirty="0"/>
              <a:t>Dig deeper into the similarities and Nuances</a:t>
            </a:r>
          </a:p>
          <a:p>
            <a:pPr marL="457200" indent="-457200">
              <a:buFont typeface="Arial" panose="020B0604020202020204" pitchFamily="34" charset="0"/>
              <a:buChar char="•"/>
            </a:pPr>
            <a:r>
              <a:rPr lang="en-US" dirty="0"/>
              <a:t>Have recovery processes created and documented</a:t>
            </a:r>
          </a:p>
          <a:p>
            <a:pPr marL="457200" indent="-457200">
              <a:buFont typeface="Arial" panose="020B0604020202020204" pitchFamily="34" charset="0"/>
              <a:buChar char="•"/>
            </a:pPr>
            <a:r>
              <a:rPr lang="en-US" dirty="0"/>
              <a:t>Practice recovery of the databases</a:t>
            </a:r>
          </a:p>
          <a:p>
            <a:pPr marL="914400" lvl="1" indent="-457200">
              <a:buFont typeface="Arial" panose="020B0604020202020204" pitchFamily="34" charset="0"/>
              <a:buChar char="•"/>
            </a:pPr>
            <a:r>
              <a:rPr lang="en-US" dirty="0"/>
              <a:t>Validates documented process are correct</a:t>
            </a:r>
          </a:p>
          <a:p>
            <a:pPr marL="914400" lvl="1" indent="-457200">
              <a:buFont typeface="Arial" panose="020B0604020202020204" pitchFamily="34" charset="0"/>
              <a:buChar char="•"/>
            </a:pPr>
            <a:r>
              <a:rPr lang="en-US" dirty="0"/>
              <a:t>Validates that database backups are valid</a:t>
            </a:r>
          </a:p>
          <a:p>
            <a:endParaRPr lang="en-US" dirty="0"/>
          </a:p>
          <a:p>
            <a:endParaRPr lang="en-US" dirty="0"/>
          </a:p>
        </p:txBody>
      </p:sp>
    </p:spTree>
    <p:extLst>
      <p:ext uri="{BB962C8B-B14F-4D97-AF65-F5344CB8AC3E}">
        <p14:creationId xmlns:p14="http://schemas.microsoft.com/office/powerpoint/2010/main" val="26911921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1245791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DA091D39-9138-878E-33ED-887C5C7D36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182022"/>
            <a:ext cx="6359480" cy="1992636"/>
          </a:xfrm>
          <a:prstGeom prst="rect">
            <a:avLst/>
          </a:prstGeom>
        </p:spPr>
      </p:pic>
    </p:spTree>
    <p:extLst>
      <p:ext uri="{BB962C8B-B14F-4D97-AF65-F5344CB8AC3E}">
        <p14:creationId xmlns:p14="http://schemas.microsoft.com/office/powerpoint/2010/main" val="2716366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425279"/>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endParaRPr lang="en-US" u="none" strike="noStrike"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5"/>
              </a:rPr>
              <a:t>Restore a database to another geographic region</a:t>
            </a:r>
            <a:endParaRPr lang="en-US" b="0" i="0" dirty="0">
              <a:solidFill>
                <a:srgbClr val="161616"/>
              </a:solidFill>
              <a:effectLst/>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r>
              <a:rPr lang="en-US" b="0" i="0" dirty="0">
                <a:solidFill>
                  <a:srgbClr val="161616"/>
                </a:solidFill>
                <a:effectLst/>
                <a:latin typeface="Segoe UI" panose="020B0502040204020203" pitchFamily="34" charset="0"/>
              </a:rPr>
              <a:t> </a:t>
            </a:r>
            <a:endParaRPr lang="en-US" dirty="0"/>
          </a:p>
          <a:p>
            <a:endParaRPr lang="en-US" dirty="0"/>
          </a:p>
        </p:txBody>
      </p:sp>
      <p:pic>
        <p:nvPicPr>
          <p:cNvPr id="6" name="Picture 5">
            <a:extLst>
              <a:ext uri="{FF2B5EF4-FFF2-40B4-BE49-F238E27FC236}">
                <a16:creationId xmlns:a16="http://schemas.microsoft.com/office/drawing/2014/main" id="{A47F12CA-337A-0807-D39A-94B00B86D7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6972" y="1844675"/>
            <a:ext cx="4097193" cy="4139921"/>
          </a:xfrm>
          <a:prstGeom prst="rect">
            <a:avLst/>
          </a:prstGeom>
        </p:spPr>
      </p:pic>
    </p:spTree>
    <p:extLst>
      <p:ext uri="{BB962C8B-B14F-4D97-AF65-F5344CB8AC3E}">
        <p14:creationId xmlns:p14="http://schemas.microsoft.com/office/powerpoint/2010/main" val="1603900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a:xfrm>
            <a:off x="588263" y="487978"/>
            <a:ext cx="11018520" cy="492443"/>
          </a:xfrm>
        </p:spPr>
        <p:txBody>
          <a:bodyPr/>
          <a:lstStyle/>
          <a:p>
            <a:r>
              <a:rPr lang="en-US" sz="3200" dirty="0"/>
              <a:t>Our journey to understanding SQL Backup &amp; Recovery</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a:p>
            <a:endParaRPr lang="en-US" dirty="0"/>
          </a:p>
        </p:txBody>
      </p:sp>
      <p:pic>
        <p:nvPicPr>
          <p:cNvPr id="5" name="Picture 4">
            <a:extLst>
              <a:ext uri="{FF2B5EF4-FFF2-40B4-BE49-F238E27FC236}">
                <a16:creationId xmlns:a16="http://schemas.microsoft.com/office/drawing/2014/main" id="{F6A4D0B1-20BD-19BF-C11E-FC16C6FEBD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79038" y="1844675"/>
            <a:ext cx="1524000" cy="2028825"/>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Solutions we will be examining</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Solutions we will be examining</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090077"/>
          </a:xfrm>
        </p:spPr>
        <p:txBody>
          <a:bodyPr/>
          <a:lstStyle/>
          <a:p>
            <a:pPr marL="457200" indent="-457200">
              <a:buFont typeface="Arial" panose="020B0604020202020204" pitchFamily="34" charset="0"/>
              <a:buChar char="•"/>
            </a:pPr>
            <a:r>
              <a:rPr lang="en-US" dirty="0"/>
              <a:t>SQL Server on VM</a:t>
            </a:r>
          </a:p>
          <a:p>
            <a:pPr marL="457200" indent="-457200">
              <a:buFont typeface="Arial" panose="020B0604020202020204" pitchFamily="34" charset="0"/>
              <a:buChar char="•"/>
            </a:pPr>
            <a:r>
              <a:rPr lang="en-US" dirty="0"/>
              <a:t>PaaS Solutions</a:t>
            </a:r>
          </a:p>
          <a:p>
            <a:pPr marL="914400" lvl="1"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Hyperscale</a:t>
            </a:r>
          </a:p>
          <a:p>
            <a:endParaRPr lang="en-US" dirty="0"/>
          </a:p>
          <a:p>
            <a:endParaRPr lang="en-US" dirty="0"/>
          </a:p>
        </p:txBody>
      </p:sp>
    </p:spTree>
    <p:extLst>
      <p:ext uri="{BB962C8B-B14F-4D97-AF65-F5344CB8AC3E}">
        <p14:creationId xmlns:p14="http://schemas.microsoft.com/office/powerpoint/2010/main" val="1735726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similarities</a:t>
            </a:r>
          </a:p>
        </p:txBody>
      </p:sp>
    </p:spTree>
    <p:extLst>
      <p:ext uri="{BB962C8B-B14F-4D97-AF65-F5344CB8AC3E}">
        <p14:creationId xmlns:p14="http://schemas.microsoft.com/office/powerpoint/2010/main" val="5890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&amp; Recovery similarities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0280445" cy="5675400"/>
          </a:xfrm>
        </p:spPr>
        <p:txBody>
          <a:bodyPr/>
          <a:lstStyle/>
          <a:p>
            <a:pPr marL="457200" indent="-457200">
              <a:buFont typeface="Arial" panose="020B0604020202020204" pitchFamily="34" charset="0"/>
              <a:buChar char="•"/>
            </a:pPr>
            <a:r>
              <a:rPr lang="en-US" dirty="0"/>
              <a:t>Backup Similarities</a:t>
            </a:r>
          </a:p>
          <a:p>
            <a:pPr marL="914400" lvl="1" indent="-457200">
              <a:buFont typeface="Arial" panose="020B0604020202020204" pitchFamily="34" charset="0"/>
              <a:buChar char="•"/>
            </a:pPr>
            <a:r>
              <a:rPr lang="en-US" dirty="0"/>
              <a:t>Full , Differential, and Log backups ( SQL DB, Manage Instance, SQL Server on VM)</a:t>
            </a:r>
          </a:p>
          <a:p>
            <a:pPr marL="914400" lvl="1" indent="-457200">
              <a:buFont typeface="Arial" panose="020B0604020202020204" pitchFamily="34" charset="0"/>
              <a:buChar char="•"/>
            </a:pPr>
            <a:r>
              <a:rPr lang="en-US" dirty="0"/>
              <a:t>Point in time backups </a:t>
            </a:r>
          </a:p>
          <a:p>
            <a:pPr marL="914400" lvl="1" indent="-457200">
              <a:buFont typeface="Arial" panose="020B0604020202020204" pitchFamily="34" charset="0"/>
              <a:buChar char="•"/>
            </a:pPr>
            <a:r>
              <a:rPr lang="en-US" dirty="0"/>
              <a:t>Backup compression</a:t>
            </a:r>
          </a:p>
          <a:p>
            <a:pPr marL="457200" indent="-457200">
              <a:buFont typeface="Arial" panose="020B0604020202020204" pitchFamily="34" charset="0"/>
              <a:buChar char="•"/>
            </a:pPr>
            <a:r>
              <a:rPr lang="en-US" dirty="0"/>
              <a:t>Recovery similarities</a:t>
            </a:r>
          </a:p>
          <a:p>
            <a:pPr marL="914400" lvl="1" indent="-457200">
              <a:buFont typeface="Arial" panose="020B0604020202020204" pitchFamily="34" charset="0"/>
              <a:buChar char="•"/>
            </a:pPr>
            <a:r>
              <a:rPr lang="en-US" dirty="0"/>
              <a:t>Point in time recovery</a:t>
            </a:r>
          </a:p>
          <a:p>
            <a:pPr marL="914400" lvl="1" indent="-457200">
              <a:buFont typeface="Arial" panose="020B0604020202020204" pitchFamily="34" charset="0"/>
              <a:buChar char="•"/>
            </a:pPr>
            <a:r>
              <a:rPr lang="en-US" dirty="0"/>
              <a:t>Accelerated database recoveries  (Not for Hyperscale)</a:t>
            </a:r>
          </a:p>
          <a:p>
            <a:pPr marL="1114425" lvl="2" indent="-457200">
              <a:buFont typeface="Arial" panose="020B0604020202020204" pitchFamily="34" charset="0"/>
              <a:buChar char="•"/>
            </a:pPr>
            <a:r>
              <a:rPr lang="en-US" dirty="0"/>
              <a:t>Default configuration for Azure SQL DB and Managed Instance </a:t>
            </a:r>
          </a:p>
          <a:p>
            <a:pPr marL="1114425" lvl="2" indent="-457200">
              <a:buFont typeface="Arial" panose="020B0604020202020204" pitchFamily="34" charset="0"/>
              <a:buChar char="•"/>
            </a:pPr>
            <a:r>
              <a:rPr lang="en-US" dirty="0"/>
              <a:t>Available SQL Server 2019 forward</a:t>
            </a:r>
          </a:p>
          <a:p>
            <a:pPr marL="914400" lvl="1" indent="-457200">
              <a:buFont typeface="Arial" panose="020B0604020202020204" pitchFamily="34" charset="0"/>
              <a:buChar char="•"/>
            </a:pPr>
            <a:endParaRPr lang="en-US" dirty="0"/>
          </a:p>
          <a:p>
            <a:endParaRPr lang="en-US" dirty="0"/>
          </a:p>
          <a:p>
            <a:pPr marL="914400" lvl="1" indent="-4572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096074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1978789"/>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Backup to </a:t>
            </a:r>
            <a:r>
              <a:rPr lang="en-US" dirty="0">
                <a:hlinkClick r:id="rId3"/>
              </a:rPr>
              <a:t>local drive</a:t>
            </a:r>
            <a:endParaRPr lang="en-US" dirty="0"/>
          </a:p>
          <a:p>
            <a:pPr marL="914400" lvl="1" indent="-457200">
              <a:buFont typeface="Arial" panose="020B0604020202020204" pitchFamily="34" charset="0"/>
              <a:buChar char="•"/>
            </a:pPr>
            <a:r>
              <a:rPr lang="en-US" dirty="0">
                <a:hlinkClick r:id="rId4"/>
              </a:rPr>
              <a:t>Backup to URL </a:t>
            </a:r>
            <a:endParaRPr lang="en-US" dirty="0"/>
          </a:p>
          <a:p>
            <a:pPr marL="914400" lvl="1" indent="-457200">
              <a:buFont typeface="Arial" panose="020B0604020202020204" pitchFamily="34" charset="0"/>
              <a:buChar char="•"/>
            </a:pPr>
            <a:r>
              <a:rPr lang="en-US" dirty="0"/>
              <a:t>Azure Backup service for </a:t>
            </a:r>
            <a:r>
              <a:rPr lang="en-US" dirty="0">
                <a:hlinkClick r:id="rId5"/>
              </a:rPr>
              <a:t>SQL Server in Azure VMs</a:t>
            </a:r>
            <a:endParaRPr lang="en-US" dirty="0"/>
          </a:p>
          <a:p>
            <a:pPr marL="914400" lvl="1" indent="-457200">
              <a:buFont typeface="Arial" panose="020B0604020202020204" pitchFamily="34" charset="0"/>
              <a:buChar char="•"/>
            </a:pPr>
            <a:r>
              <a:rPr lang="en-US" dirty="0"/>
              <a:t>SQL Server </a:t>
            </a:r>
            <a:r>
              <a:rPr lang="en-US" dirty="0">
                <a:hlinkClick r:id="rId6"/>
              </a:rPr>
              <a:t>managed backup</a:t>
            </a:r>
            <a:r>
              <a:rPr lang="en-US" dirty="0"/>
              <a:t> to Microsoft Azure</a:t>
            </a:r>
          </a:p>
          <a:p>
            <a:pPr marL="914400" lvl="1"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702F6E4E-255B-C59B-F3D9-6137C84582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200" y="4166956"/>
            <a:ext cx="4265295" cy="1978789"/>
          </a:xfrm>
          <a:prstGeom prst="rect">
            <a:avLst/>
          </a:prstGeom>
        </p:spPr>
      </p:pic>
      <p:pic>
        <p:nvPicPr>
          <p:cNvPr id="9" name="Picture 8">
            <a:extLst>
              <a:ext uri="{FF2B5EF4-FFF2-40B4-BE49-F238E27FC236}">
                <a16:creationId xmlns:a16="http://schemas.microsoft.com/office/drawing/2014/main" id="{7C019742-C675-8A37-19A8-2C212BBA5A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26271" y="4166956"/>
            <a:ext cx="5996696" cy="917609"/>
          </a:xfrm>
          <a:prstGeom prst="rect">
            <a:avLst/>
          </a:prstGeom>
        </p:spPr>
      </p:pic>
    </p:spTree>
    <p:extLst>
      <p:ext uri="{BB962C8B-B14F-4D97-AF65-F5344CB8AC3E}">
        <p14:creationId xmlns:p14="http://schemas.microsoft.com/office/powerpoint/2010/main" val="2448362663"/>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36967</TotalTime>
  <Words>2088</Words>
  <Application>Microsoft Office PowerPoint</Application>
  <PresentationFormat>Widescreen</PresentationFormat>
  <Paragraphs>290</Paragraphs>
  <Slides>31</Slides>
  <Notes>31</Notes>
  <HiddenSlides>3</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31</vt:i4>
      </vt:variant>
    </vt:vector>
  </HeadingPairs>
  <TitlesOfParts>
    <vt:vector size="50" baseType="lpstr">
      <vt:lpstr>Arial</vt:lpstr>
      <vt:lpstr>Calibri</vt:lpstr>
      <vt:lpstr>Calibri Light</vt:lpstr>
      <vt:lpstr>Consolas</vt:lpstr>
      <vt:lpstr>Gotham</vt:lpstr>
      <vt:lpstr>IBM Plex Sans</vt:lpstr>
      <vt:lpstr>IBM Plex Sans Medium</vt:lpstr>
      <vt:lpstr>IBM Plex Sans SemiBold</vt:lpstr>
      <vt:lpstr>Roboto</vt:lpstr>
      <vt:lpstr>Roboto Regular</vt:lpstr>
      <vt:lpstr>Segoe UI</vt:lpstr>
      <vt:lpstr>Segoe UI Semibold</vt:lpstr>
      <vt:lpstr>Segoe UI Semilight</vt:lpstr>
      <vt:lpstr>Wingdings</vt:lpstr>
      <vt:lpstr>1_White Template</vt:lpstr>
      <vt:lpstr>Office Theme</vt:lpstr>
      <vt:lpstr>1_Office Theme</vt:lpstr>
      <vt:lpstr>Redgate theme v2</vt:lpstr>
      <vt:lpstr>2_Office Theme</vt:lpstr>
      <vt:lpstr>There Are Nuances:  Understanding SQL Server Backup and Recovery Options</vt:lpstr>
      <vt:lpstr>Daniel Taylor, Microsoft </vt:lpstr>
      <vt:lpstr>PowerPoint Presentation</vt:lpstr>
      <vt:lpstr>Our journey to understanding SQL Backup &amp; Recovery</vt:lpstr>
      <vt:lpstr>Solutions we will be examining</vt:lpstr>
      <vt:lpstr>Solutions we will be examining</vt:lpstr>
      <vt:lpstr>Backup &amp; Recovery similarities</vt:lpstr>
      <vt:lpstr>Backup &amp; Recovery similarities</vt:lpstr>
      <vt:lpstr>Backup and recovery SQL on VM</vt:lpstr>
      <vt:lpstr>Backup and recovery SQL on VM</vt:lpstr>
      <vt:lpstr>Demo: Backup to URL  Demo: Enable Managed Backup </vt:lpstr>
      <vt:lpstr>Backup &amp; recovery Azure SQL DB / Managed Instance</vt:lpstr>
      <vt:lpstr>Backup &amp; recovery Azure SQL DB / Managed Instance</vt:lpstr>
      <vt:lpstr>Backup &amp; Recovery options &amp; nuances</vt:lpstr>
      <vt:lpstr>Backup and recovery SQL Server on VM (Nuance's)</vt:lpstr>
      <vt:lpstr>Demo: Restore Managed Backup from URL</vt:lpstr>
      <vt:lpstr>Backup and recovery SQL Server on VM (Nuance's)</vt:lpstr>
      <vt:lpstr>Demo: Examine Backup for SQL Server</vt:lpstr>
      <vt:lpstr>Backup and recovery nuances Azure SQL DB</vt:lpstr>
      <vt:lpstr>Backup and recovery nuances Azure MI</vt:lpstr>
      <vt:lpstr>Demo: Backup to URL from Managed Instance</vt:lpstr>
      <vt:lpstr>Demo: Restore Managed Instance Database</vt:lpstr>
      <vt:lpstr>Backup and recovery nuances Hyperscale</vt:lpstr>
      <vt:lpstr>Backup and recovery nuances LTR</vt:lpstr>
      <vt:lpstr>Things we can do to prepare</vt:lpstr>
      <vt:lpstr>Things we can do to prepare</vt:lpstr>
      <vt:lpstr>Where did our journey take us?</vt:lpstr>
      <vt:lpstr>PowerPoint Presentation</vt:lpstr>
      <vt:lpstr>Questions ?</vt:lpstr>
      <vt:lpstr>Backup and recovery Managed Instance</vt:lpstr>
      <vt:lpstr>Backup and recovery Managed Instance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5</cp:revision>
  <dcterms:created xsi:type="dcterms:W3CDTF">2022-08-27T12:18:21Z</dcterms:created>
  <dcterms:modified xsi:type="dcterms:W3CDTF">2023-09-27T14:33:43Z</dcterms:modified>
</cp:coreProperties>
</file>